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9"/>
  </p:notesMasterIdLst>
  <p:handoutMasterIdLst>
    <p:handoutMasterId r:id="rId30"/>
  </p:handoutMasterIdLst>
  <p:sldIdLst>
    <p:sldId id="256" r:id="rId5"/>
    <p:sldId id="310" r:id="rId6"/>
    <p:sldId id="311" r:id="rId7"/>
    <p:sldId id="384" r:id="rId8"/>
    <p:sldId id="423" r:id="rId9"/>
    <p:sldId id="424" r:id="rId10"/>
    <p:sldId id="426" r:id="rId11"/>
    <p:sldId id="427" r:id="rId12"/>
    <p:sldId id="428" r:id="rId13"/>
    <p:sldId id="429" r:id="rId14"/>
    <p:sldId id="400" r:id="rId15"/>
    <p:sldId id="425" r:id="rId16"/>
    <p:sldId id="441" r:id="rId17"/>
    <p:sldId id="430" r:id="rId18"/>
    <p:sldId id="431" r:id="rId19"/>
    <p:sldId id="433" r:id="rId20"/>
    <p:sldId id="438" r:id="rId21"/>
    <p:sldId id="439" r:id="rId22"/>
    <p:sldId id="434" r:id="rId23"/>
    <p:sldId id="443" r:id="rId24"/>
    <p:sldId id="444" r:id="rId25"/>
    <p:sldId id="440" r:id="rId26"/>
    <p:sldId id="385" r:id="rId27"/>
    <p:sldId id="362" r:id="rId28"/>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ue" id="{E75E278A-FF0E-49A4-B170-79828D63BBAD}">
          <p14:sldIdLst>
            <p14:sldId id="256"/>
          </p14:sldIdLst>
        </p14:section>
        <p14:section name="Création, morphose, annotation, collaboration, recherche" id="{B9B51309-D148-4332-87C2-07BE32FBCA3B}">
          <p14:sldIdLst>
            <p14:sldId id="310"/>
            <p14:sldId id="311"/>
            <p14:sldId id="384"/>
            <p14:sldId id="423"/>
            <p14:sldId id="424"/>
            <p14:sldId id="426"/>
            <p14:sldId id="427"/>
            <p14:sldId id="428"/>
            <p14:sldId id="429"/>
            <p14:sldId id="400"/>
            <p14:sldId id="425"/>
            <p14:sldId id="441"/>
            <p14:sldId id="430"/>
            <p14:sldId id="431"/>
            <p14:sldId id="433"/>
            <p14:sldId id="438"/>
            <p14:sldId id="439"/>
            <p14:sldId id="434"/>
            <p14:sldId id="443"/>
            <p14:sldId id="444"/>
            <p14:sldId id="440"/>
            <p14:sldId id="385"/>
            <p14:sldId id="362"/>
          </p14:sldIdLst>
        </p14:section>
        <p14:section name="En savoir plus"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eu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FF9B45"/>
    <a:srgbClr val="404040"/>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241" autoAdjust="0"/>
  </p:normalViewPr>
  <p:slideViewPr>
    <p:cSldViewPr snapToGrid="0">
      <p:cViewPr varScale="1">
        <p:scale>
          <a:sx n="112" d="100"/>
          <a:sy n="112" d="100"/>
        </p:scale>
        <p:origin x="78"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9" d="100"/>
          <a:sy n="89" d="100"/>
        </p:scale>
        <p:origin x="377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C80F580-3B6A-44CD-9A1E-E890016126F8}" type="datetime1">
              <a:rPr lang="fr-FR" smtClean="0"/>
              <a:t>24/12/2021</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fr-FR" smtClean="0"/>
              <a:t>‹N°›</a:t>
            </a:fld>
            <a:endParaRPr lang="fr-F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1"/>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DF8ED89-FBF4-48E3-B6C6-C071DA98F802}" type="datetime1">
              <a:rPr lang="fr-FR" noProof="1" dirty="0" smtClean="0"/>
              <a:t>24/12/2021</a:t>
            </a:fld>
            <a:endParaRPr lang="fr-FR" noProof="1"/>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1"/>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1"/>
              <a:t>Modifiez les styles du texte du masque</a:t>
            </a:r>
          </a:p>
          <a:p>
            <a:pPr lvl="1" rtl="0"/>
            <a:r>
              <a:rPr lang="fr-FR" noProof="1"/>
              <a:t>Deuxième niveau</a:t>
            </a:r>
          </a:p>
          <a:p>
            <a:pPr lvl="2" rtl="0"/>
            <a:r>
              <a:rPr lang="fr-FR" noProof="1"/>
              <a:t>Troisième niveau</a:t>
            </a:r>
          </a:p>
          <a:p>
            <a:pPr lvl="3" rtl="0"/>
            <a:r>
              <a:rPr lang="fr-FR" noProof="1"/>
              <a:t>Quatrième niveau</a:t>
            </a:r>
          </a:p>
          <a:p>
            <a:pPr lvl="4" rtl="0"/>
            <a:r>
              <a:rPr lang="fr-FR" noProof="1"/>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1"/>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F61EA0F-A667-4B49-8422-0062BC55E249}" type="slidenum">
              <a:rPr lang="fr-FR" noProof="1" dirty="0" smtClean="0"/>
              <a:t>‹N°›</a:t>
            </a:fld>
            <a:endParaRPr lang="fr-FR" noProof="1"/>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DF61EA0F-A667-4B49-8422-0062BC55E249}" type="slidenum">
              <a:rPr lang="fr-FR" smtClean="0"/>
              <a:t>1</a:t>
            </a:fld>
            <a:endParaRPr lang="fr-FR"/>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1"/>
          </a:p>
        </p:txBody>
      </p:sp>
      <p:sp>
        <p:nvSpPr>
          <p:cNvPr id="4" name="Espace réservé du numéro de diapositive 3"/>
          <p:cNvSpPr>
            <a:spLocks noGrp="1"/>
          </p:cNvSpPr>
          <p:nvPr>
            <p:ph type="sldNum" sz="quarter" idx="5"/>
          </p:nvPr>
        </p:nvSpPr>
        <p:spPr/>
        <p:txBody>
          <a:bodyPr/>
          <a:lstStyle/>
          <a:p>
            <a:pPr rtl="0"/>
            <a:fld id="{DF61EA0F-A667-4B49-8422-0062BC55E249}" type="slidenum">
              <a:rPr lang="fr-FR" noProof="1" dirty="0" smtClean="0"/>
              <a:t>2</a:t>
            </a:fld>
            <a:endParaRPr lang="fr-FR" noProof="1"/>
          </a:p>
        </p:txBody>
      </p:sp>
    </p:spTree>
    <p:extLst>
      <p:ext uri="{BB962C8B-B14F-4D97-AF65-F5344CB8AC3E}">
        <p14:creationId xmlns:p14="http://schemas.microsoft.com/office/powerpoint/2010/main" val="2493679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1"/>
          </a:p>
        </p:txBody>
      </p:sp>
      <p:sp>
        <p:nvSpPr>
          <p:cNvPr id="4" name="Espace réservé du numéro de diapositive 3"/>
          <p:cNvSpPr>
            <a:spLocks noGrp="1"/>
          </p:cNvSpPr>
          <p:nvPr>
            <p:ph type="sldNum" sz="quarter" idx="5"/>
          </p:nvPr>
        </p:nvSpPr>
        <p:spPr/>
        <p:txBody>
          <a:bodyPr/>
          <a:lstStyle/>
          <a:p>
            <a:pPr rtl="0"/>
            <a:fld id="{DF61EA0F-A667-4B49-8422-0062BC55E249}" type="slidenum">
              <a:rPr lang="fr-FR" noProof="1" dirty="0" smtClean="0"/>
              <a:t>3</a:t>
            </a:fld>
            <a:endParaRPr lang="fr-FR" noProof="1"/>
          </a:p>
        </p:txBody>
      </p:sp>
    </p:spTree>
    <p:extLst>
      <p:ext uri="{BB962C8B-B14F-4D97-AF65-F5344CB8AC3E}">
        <p14:creationId xmlns:p14="http://schemas.microsoft.com/office/powerpoint/2010/main" val="2737465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DF61EA0F-A667-4B49-8422-0062BC55E249}" type="slidenum">
              <a:rPr lang="fr-FR" smtClean="0"/>
              <a:t>4</a:t>
            </a:fld>
            <a:endParaRPr lang="fr-FR"/>
          </a:p>
        </p:txBody>
      </p:sp>
    </p:spTree>
    <p:extLst>
      <p:ext uri="{BB962C8B-B14F-4D97-AF65-F5344CB8AC3E}">
        <p14:creationId xmlns:p14="http://schemas.microsoft.com/office/powerpoint/2010/main" val="3852507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DF61EA0F-A667-4B49-8422-0062BC55E249}" type="slidenum">
              <a:rPr lang="fr-FR" smtClean="0"/>
              <a:t>7</a:t>
            </a:fld>
            <a:endParaRPr lang="fr-FR"/>
          </a:p>
        </p:txBody>
      </p:sp>
    </p:spTree>
    <p:extLst>
      <p:ext uri="{BB962C8B-B14F-4D97-AF65-F5344CB8AC3E}">
        <p14:creationId xmlns:p14="http://schemas.microsoft.com/office/powerpoint/2010/main" val="3298320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DF61EA0F-A667-4B49-8422-0062BC55E249}" type="slidenum">
              <a:rPr lang="fr-FR" smtClean="0"/>
              <a:t>11</a:t>
            </a:fld>
            <a:endParaRPr lang="fr-FR"/>
          </a:p>
        </p:txBody>
      </p:sp>
    </p:spTree>
    <p:extLst>
      <p:ext uri="{BB962C8B-B14F-4D97-AF65-F5344CB8AC3E}">
        <p14:creationId xmlns:p14="http://schemas.microsoft.com/office/powerpoint/2010/main" val="1836482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DF61EA0F-A667-4B49-8422-0062BC55E249}" type="slidenum">
              <a:rPr lang="fr-FR" smtClean="0"/>
              <a:t>23</a:t>
            </a:fld>
            <a:endParaRPr lang="fr-FR"/>
          </a:p>
        </p:txBody>
      </p:sp>
    </p:spTree>
    <p:extLst>
      <p:ext uri="{BB962C8B-B14F-4D97-AF65-F5344CB8AC3E}">
        <p14:creationId xmlns:p14="http://schemas.microsoft.com/office/powerpoint/2010/main" val="1781075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a:p>
        </p:txBody>
      </p:sp>
      <p:sp>
        <p:nvSpPr>
          <p:cNvPr id="2" name="Titre 1"/>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fr-FR" sz="1800" noProof="0"/>
          </a:p>
        </p:txBody>
      </p:sp>
      <p:cxnSp>
        <p:nvCxnSpPr>
          <p:cNvPr id="12" name="Connecteur droit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re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defRPr>
            </a:lvl1pPr>
          </a:lstStyle>
          <a:p>
            <a:pPr rtl="0"/>
            <a:r>
              <a:rPr lang="fr-FR" noProof="0"/>
              <a:t>Modifiez le style du titre</a:t>
            </a:r>
          </a:p>
        </p:txBody>
      </p:sp>
      <p:sp>
        <p:nvSpPr>
          <p:cNvPr id="3" name="Espace réservé du contenu 2"/>
          <p:cNvSpPr>
            <a:spLocks noGrp="1"/>
          </p:cNvSpPr>
          <p:nvPr>
            <p:ph sz="quarter" idx="10" hasCustomPrompt="1"/>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a:t>Modifiez les styles du texte du masque</a:t>
            </a:r>
          </a:p>
          <a:p>
            <a:pPr marL="0" lvl="1" indent="0" rtl="0">
              <a:lnSpc>
                <a:spcPct val="150000"/>
              </a:lnSpc>
              <a:spcBef>
                <a:spcPts val="1000"/>
              </a:spcBef>
              <a:spcAft>
                <a:spcPts val="1200"/>
              </a:spcAft>
              <a:buNone/>
            </a:pPr>
            <a:r>
              <a:rPr lang="fr-FR" noProof="0"/>
              <a:t>Deuxième niveau</a:t>
            </a:r>
          </a:p>
          <a:p>
            <a:pPr marL="0" lvl="2" indent="0" rtl="0">
              <a:lnSpc>
                <a:spcPct val="150000"/>
              </a:lnSpc>
              <a:spcBef>
                <a:spcPts val="1000"/>
              </a:spcBef>
              <a:spcAft>
                <a:spcPts val="1200"/>
              </a:spcAft>
              <a:buNone/>
            </a:pPr>
            <a:r>
              <a:rPr lang="fr-FR" noProof="0"/>
              <a:t>Troisième niveau</a:t>
            </a:r>
          </a:p>
          <a:p>
            <a:pPr marL="0" lvl="3" indent="0" rtl="0">
              <a:lnSpc>
                <a:spcPct val="150000"/>
              </a:lnSpc>
              <a:spcBef>
                <a:spcPts val="1000"/>
              </a:spcBef>
              <a:spcAft>
                <a:spcPts val="1200"/>
              </a:spcAft>
              <a:buNone/>
            </a:pPr>
            <a:r>
              <a:rPr lang="fr-FR" noProof="0"/>
              <a:t>Quatrième niveau</a:t>
            </a:r>
          </a:p>
          <a:p>
            <a:pPr marL="0" lvl="4" indent="0" rtl="0">
              <a:lnSpc>
                <a:spcPct val="150000"/>
              </a:lnSpc>
              <a:spcBef>
                <a:spcPts val="1000"/>
              </a:spcBef>
              <a:spcAft>
                <a:spcPts val="1200"/>
              </a:spcAft>
              <a:buNone/>
            </a:pPr>
            <a:r>
              <a:rPr lang="fr-FR" noProof="0"/>
              <a:t>Cinquième niveau</a:t>
            </a:r>
          </a:p>
        </p:txBody>
      </p:sp>
      <p:sp>
        <p:nvSpPr>
          <p:cNvPr id="6" name="Espace réservé de la date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7DF3CA4B-903E-431D-AF93-2AD02E04DE8A}" type="datetime1">
              <a:rPr lang="fr-FR" noProof="0" smtClean="0"/>
              <a:t>24/12/2021</a:t>
            </a:fld>
            <a:endParaRPr lang="fr-FR" noProof="0"/>
          </a:p>
        </p:txBody>
      </p:sp>
      <p:sp>
        <p:nvSpPr>
          <p:cNvPr id="7" name="Espace réservé du pied de page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fr-FR" noProof="0"/>
          </a:p>
        </p:txBody>
      </p:sp>
      <p:sp>
        <p:nvSpPr>
          <p:cNvPr id="8" name="Espace réservé du numéro de diapositive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a:p>
        </p:txBody>
      </p:sp>
      <p:sp>
        <p:nvSpPr>
          <p:cNvPr id="2" name="Titre 1"/>
          <p:cNvSpPr>
            <a:spLocks noGrp="1"/>
          </p:cNvSpPr>
          <p:nvPr>
            <p:ph type="title"/>
          </p:nvPr>
        </p:nvSpPr>
        <p:spPr>
          <a:xfrm>
            <a:off x="521208" y="1536192"/>
            <a:ext cx="6876288" cy="640080"/>
          </a:xfrm>
        </p:spPr>
        <p:txBody>
          <a:bodyPr rtlCol="0">
            <a:normAutofit/>
          </a:bodyPr>
          <a:lstStyle>
            <a:lvl1pPr>
              <a:defRPr sz="3600">
                <a:solidFill>
                  <a:schemeClr val="bg1"/>
                </a:solidFill>
              </a:defRPr>
            </a:lvl1pPr>
          </a:lstStyle>
          <a:p>
            <a:pPr rtl="0"/>
            <a:r>
              <a:rPr lang="fr-FR" noProof="0"/>
              <a:t>Modifiez le style du titre</a:t>
            </a:r>
          </a:p>
        </p:txBody>
      </p:sp>
      <p:sp>
        <p:nvSpPr>
          <p:cNvPr id="7" name="Espace réservé du contenu 6"/>
          <p:cNvSpPr>
            <a:spLocks noGrp="1"/>
          </p:cNvSpPr>
          <p:nvPr>
            <p:ph sz="quarter" idx="13" hasCustomPrompt="1"/>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a:t>Modifiez les styles du texte</a:t>
            </a:r>
          </a:p>
          <a:p>
            <a:pPr marL="0" lvl="1" indent="0" rtl="0">
              <a:lnSpc>
                <a:spcPct val="150000"/>
              </a:lnSpc>
              <a:spcBef>
                <a:spcPts val="1000"/>
              </a:spcBef>
              <a:spcAft>
                <a:spcPts val="1200"/>
              </a:spcAft>
              <a:buNone/>
            </a:pPr>
            <a:r>
              <a:rPr lang="fr-FR" noProof="0"/>
              <a:t>Deuxième niveau</a:t>
            </a:r>
          </a:p>
          <a:p>
            <a:pPr marL="0" lvl="2" indent="0" rtl="0">
              <a:lnSpc>
                <a:spcPct val="150000"/>
              </a:lnSpc>
              <a:spcBef>
                <a:spcPts val="1000"/>
              </a:spcBef>
              <a:spcAft>
                <a:spcPts val="1200"/>
              </a:spcAft>
              <a:buNone/>
            </a:pPr>
            <a:r>
              <a:rPr lang="fr-FR" noProof="0"/>
              <a:t>Troisième niveau</a:t>
            </a:r>
          </a:p>
          <a:p>
            <a:pPr marL="0" lvl="3" indent="0" rtl="0">
              <a:lnSpc>
                <a:spcPct val="150000"/>
              </a:lnSpc>
              <a:spcBef>
                <a:spcPts val="1000"/>
              </a:spcBef>
              <a:spcAft>
                <a:spcPts val="1200"/>
              </a:spcAft>
              <a:buNone/>
            </a:pPr>
            <a:r>
              <a:rPr lang="fr-FR" noProof="0"/>
              <a:t>Quatrième niveau</a:t>
            </a:r>
          </a:p>
          <a:p>
            <a:pPr marL="0" lvl="4" indent="0" rtl="0">
              <a:lnSpc>
                <a:spcPct val="150000"/>
              </a:lnSpc>
              <a:spcBef>
                <a:spcPts val="1000"/>
              </a:spcBef>
              <a:spcAft>
                <a:spcPts val="1200"/>
              </a:spcAft>
              <a:buNone/>
            </a:pPr>
            <a:r>
              <a:rPr lang="fr-FR" noProof="0"/>
              <a:t>Cinquième niveau</a:t>
            </a:r>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fr-FR" sz="1800" noProof="0"/>
          </a:p>
        </p:txBody>
      </p:sp>
      <p:sp>
        <p:nvSpPr>
          <p:cNvPr id="2" name="Espace réservé du titre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fr-FR" noProof="0"/>
              <a:t>Modifiez le style du titre</a:t>
            </a:r>
          </a:p>
        </p:txBody>
      </p:sp>
      <p:sp>
        <p:nvSpPr>
          <p:cNvPr id="3" name="Espace réservé du texte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802CD4F2-526B-4131-B91B-856C46007FC5}" type="datetime1">
              <a:rPr lang="fr-FR" noProof="0" smtClean="0"/>
              <a:t>24/12/2021</a:t>
            </a:fld>
            <a:endParaRPr lang="fr-FR" noProof="0"/>
          </a:p>
        </p:txBody>
      </p:sp>
      <p:sp>
        <p:nvSpPr>
          <p:cNvPr id="5" name="Espace réservé du pied de page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a:p>
        </p:txBody>
      </p:sp>
      <p:cxnSp>
        <p:nvCxnSpPr>
          <p:cNvPr id="8" name="Connecteur droit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fr.wikipedia.org/wiki/Corpus"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fr.wikipedia.org/wiki/Fouille_de_textes" TargetMode="External"/><Relationship Id="rId5" Type="http://schemas.openxmlformats.org/officeDocument/2006/relationships/hyperlink" Target="https://fr.wikipedia.org/wiki/Recherche_d%27information"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1.png"/><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9FFA651D-F47B-4AEA-8D86-59B07C2E51D3}"/>
              </a:ext>
            </a:extLst>
          </p:cNvPr>
          <p:cNvSpPr txBox="1">
            <a:spLocks/>
          </p:cNvSpPr>
          <p:nvPr/>
        </p:nvSpPr>
        <p:spPr>
          <a:xfrm>
            <a:off x="1390330" y="1789246"/>
            <a:ext cx="9144000" cy="2387600"/>
          </a:xfrm>
          <a:prstGeom prst="rect">
            <a:avLst/>
          </a:prstGeom>
        </p:spPr>
        <p:txBody>
          <a:bodyPr vert="horz" lIns="91440" tIns="45720" rIns="91440" bIns="45720" rtlCol="0" anchor="b" anchorCtr="0">
            <a:normAutofit fontScale="97500"/>
          </a:bodyPr>
          <a:lstStyle>
            <a:lvl1pPr algn="l" defTabSz="914400" rtl="0" eaLnBrk="1" latinLnBrk="0" hangingPunct="1">
              <a:spcBef>
                <a:spcPct val="0"/>
              </a:spcBef>
              <a:buNone/>
              <a:defRPr sz="2800" kern="1200">
                <a:solidFill>
                  <a:schemeClr val="tx1"/>
                </a:solidFill>
                <a:latin typeface="+mj-lt"/>
                <a:ea typeface="+mj-ea"/>
                <a:cs typeface="+mj-cs"/>
              </a:defRPr>
            </a:lvl1pPr>
          </a:lstStyle>
          <a:p>
            <a:pPr algn="ctr"/>
            <a:r>
              <a:rPr lang="fr-FR" sz="4000" b="1" dirty="0"/>
              <a:t>Implémentez un modèle de </a:t>
            </a:r>
            <a:r>
              <a:rPr lang="fr-FR" sz="4000" b="1" dirty="0" err="1"/>
              <a:t>scoring</a:t>
            </a:r>
            <a:endParaRPr lang="fr-FR" sz="4000" b="1" dirty="0"/>
          </a:p>
        </p:txBody>
      </p:sp>
      <p:sp>
        <p:nvSpPr>
          <p:cNvPr id="8" name="Sous-titre 2">
            <a:extLst>
              <a:ext uri="{FF2B5EF4-FFF2-40B4-BE49-F238E27FC236}">
                <a16:creationId xmlns:a16="http://schemas.microsoft.com/office/drawing/2014/main" id="{422DC836-BAA6-4E82-8BEA-54D08D991220}"/>
              </a:ext>
            </a:extLst>
          </p:cNvPr>
          <p:cNvSpPr txBox="1">
            <a:spLocks/>
          </p:cNvSpPr>
          <p:nvPr/>
        </p:nvSpPr>
        <p:spPr>
          <a:xfrm>
            <a:off x="4367868" y="5896635"/>
            <a:ext cx="9144000" cy="1655762"/>
          </a:xfrm>
          <a:prstGeom prst="rect">
            <a:avLst/>
          </a:prstGeom>
        </p:spPr>
        <p:txBody>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fr-FR" dirty="0"/>
              <a:t>Projet 7 </a:t>
            </a:r>
            <a:r>
              <a:rPr lang="fr-FR" dirty="0" err="1"/>
              <a:t>OpenClassRooms</a:t>
            </a:r>
            <a:r>
              <a:rPr lang="fr-FR" dirty="0"/>
              <a:t> 2021-2022</a:t>
            </a:r>
          </a:p>
        </p:txBody>
      </p:sp>
      <p:sp>
        <p:nvSpPr>
          <p:cNvPr id="9" name="ZoneTexte 8">
            <a:extLst>
              <a:ext uri="{FF2B5EF4-FFF2-40B4-BE49-F238E27FC236}">
                <a16:creationId xmlns:a16="http://schemas.microsoft.com/office/drawing/2014/main" id="{AD216D34-1073-4D05-8129-E83537D3B12A}"/>
              </a:ext>
            </a:extLst>
          </p:cNvPr>
          <p:cNvSpPr txBox="1"/>
          <p:nvPr/>
        </p:nvSpPr>
        <p:spPr>
          <a:xfrm>
            <a:off x="8939868" y="5896635"/>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10" name="Image 9">
            <a:extLst>
              <a:ext uri="{FF2B5EF4-FFF2-40B4-BE49-F238E27FC236}">
                <a16:creationId xmlns:a16="http://schemas.microsoft.com/office/drawing/2014/main" id="{F6DFEA8C-CC74-41FF-B8E2-581A03128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806" y="5928920"/>
            <a:ext cx="2133333" cy="304762"/>
          </a:xfrm>
          <a:prstGeom prst="rect">
            <a:avLst/>
          </a:prstGeom>
        </p:spPr>
      </p:pic>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a:xfrm>
            <a:off x="521207" y="448056"/>
            <a:ext cx="8229686" cy="640080"/>
          </a:xfrm>
        </p:spPr>
        <p:txBody>
          <a:bodyPr>
            <a:normAutofit fontScale="90000"/>
          </a:bodyPr>
          <a:lstStyle/>
          <a:p>
            <a:r>
              <a:rPr lang="fr-FR" sz="2000" b="1" dirty="0">
                <a:solidFill>
                  <a:schemeClr val="tx1"/>
                </a:solidFill>
                <a:latin typeface="+mn-lt"/>
                <a:ea typeface="+mn-ea"/>
                <a:cs typeface="+mn-cs"/>
              </a:rPr>
              <a:t>Prétraitement d’image: extraction des </a:t>
            </a:r>
            <a:r>
              <a:rPr lang="fr-FR" sz="2000" b="1" dirty="0" err="1">
                <a:solidFill>
                  <a:schemeClr val="tx1"/>
                </a:solidFill>
                <a:latin typeface="+mn-lt"/>
                <a:ea typeface="+mn-ea"/>
                <a:cs typeface="+mn-cs"/>
              </a:rPr>
              <a:t>features</a:t>
            </a:r>
            <a:r>
              <a:rPr lang="fr-FR" sz="2000" b="1" dirty="0">
                <a:solidFill>
                  <a:schemeClr val="tx1"/>
                </a:solidFill>
                <a:latin typeface="+mn-lt"/>
                <a:ea typeface="+mn-ea"/>
                <a:cs typeface="+mn-cs"/>
              </a:rPr>
              <a:t> avec l’algorithme ORB</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pic>
        <p:nvPicPr>
          <p:cNvPr id="6" name="Image 5">
            <a:extLst>
              <a:ext uri="{FF2B5EF4-FFF2-40B4-BE49-F238E27FC236}">
                <a16:creationId xmlns:a16="http://schemas.microsoft.com/office/drawing/2014/main" id="{FC8E7F9D-485A-47DB-AAAA-727BDF950933}"/>
              </a:ext>
            </a:extLst>
          </p:cNvPr>
          <p:cNvPicPr>
            <a:picLocks noChangeAspect="1"/>
          </p:cNvPicPr>
          <p:nvPr/>
        </p:nvPicPr>
        <p:blipFill>
          <a:blip r:embed="rId3"/>
          <a:stretch>
            <a:fillRect/>
          </a:stretch>
        </p:blipFill>
        <p:spPr>
          <a:xfrm>
            <a:off x="7780518" y="2091620"/>
            <a:ext cx="3142857" cy="3057143"/>
          </a:xfrm>
          <a:prstGeom prst="rect">
            <a:avLst/>
          </a:prstGeom>
        </p:spPr>
      </p:pic>
      <p:sp>
        <p:nvSpPr>
          <p:cNvPr id="7" name="ZoneTexte 6">
            <a:extLst>
              <a:ext uri="{FF2B5EF4-FFF2-40B4-BE49-F238E27FC236}">
                <a16:creationId xmlns:a16="http://schemas.microsoft.com/office/drawing/2014/main" id="{2B2046F8-BE0C-4520-9AFF-E82FE04D40F1}"/>
              </a:ext>
            </a:extLst>
          </p:cNvPr>
          <p:cNvSpPr txBox="1"/>
          <p:nvPr/>
        </p:nvSpPr>
        <p:spPr>
          <a:xfrm>
            <a:off x="521207" y="1912032"/>
            <a:ext cx="6712720" cy="2031325"/>
          </a:xfrm>
          <a:prstGeom prst="rect">
            <a:avLst/>
          </a:prstGeom>
          <a:noFill/>
        </p:spPr>
        <p:txBody>
          <a:bodyPr wrap="square">
            <a:spAutoFit/>
          </a:bodyPr>
          <a:lstStyle/>
          <a:p>
            <a:r>
              <a:rPr lang="fr-FR" dirty="0" err="1"/>
              <a:t>Oriented</a:t>
            </a:r>
            <a:r>
              <a:rPr lang="fr-FR" dirty="0"/>
              <a:t> FAST and </a:t>
            </a:r>
            <a:r>
              <a:rPr lang="fr-FR" dirty="0" err="1"/>
              <a:t>Rotated</a:t>
            </a:r>
            <a:r>
              <a:rPr lang="fr-FR" dirty="0"/>
              <a:t> BRIEF (ORB) a été développé dans les laboratoires </a:t>
            </a:r>
            <a:r>
              <a:rPr lang="fr-FR" dirty="0" err="1"/>
              <a:t>OpenCV</a:t>
            </a:r>
            <a:r>
              <a:rPr lang="fr-FR" dirty="0"/>
              <a:t> en 2011, comme une alternative efficace et viable à SIFT et SURF. ORB a été conçu principalement parce que SIFT et SURF sont des algorithmes brevetés. ORB, cependant, est gratuit. </a:t>
            </a:r>
          </a:p>
          <a:p>
            <a:r>
              <a:rPr lang="fr-FR" dirty="0"/>
              <a:t>ORB fonctionne aussi bien que SIFT sur la tâche de détection de caractéristiques tout en étant plus rapide. </a:t>
            </a:r>
          </a:p>
        </p:txBody>
      </p:sp>
    </p:spTree>
    <p:extLst>
      <p:ext uri="{BB962C8B-B14F-4D97-AF65-F5344CB8AC3E}">
        <p14:creationId xmlns:p14="http://schemas.microsoft.com/office/powerpoint/2010/main" val="3955826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ous-titre 2">
            <a:extLst>
              <a:ext uri="{FF2B5EF4-FFF2-40B4-BE49-F238E27FC236}">
                <a16:creationId xmlns:a16="http://schemas.microsoft.com/office/drawing/2014/main" id="{422DC836-BAA6-4E82-8BEA-54D08D991220}"/>
              </a:ext>
            </a:extLst>
          </p:cNvPr>
          <p:cNvSpPr txBox="1">
            <a:spLocks/>
          </p:cNvSpPr>
          <p:nvPr/>
        </p:nvSpPr>
        <p:spPr>
          <a:xfrm>
            <a:off x="4511264" y="5928920"/>
            <a:ext cx="9144000" cy="1655762"/>
          </a:xfrm>
          <a:prstGeom prst="rect">
            <a:avLst/>
          </a:prstGeom>
        </p:spPr>
        <p:txBody>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fr-FR" dirty="0"/>
              <a:t>Projet 5: </a:t>
            </a:r>
            <a:r>
              <a:rPr lang="fr-FR" dirty="0" err="1"/>
              <a:t>OpenClassRooms</a:t>
            </a:r>
            <a:r>
              <a:rPr lang="fr-FR" dirty="0"/>
              <a:t> 2021-2022</a:t>
            </a:r>
          </a:p>
        </p:txBody>
      </p:sp>
      <p:sp>
        <p:nvSpPr>
          <p:cNvPr id="9" name="ZoneTexte 8">
            <a:extLst>
              <a:ext uri="{FF2B5EF4-FFF2-40B4-BE49-F238E27FC236}">
                <a16:creationId xmlns:a16="http://schemas.microsoft.com/office/drawing/2014/main" id="{AD216D34-1073-4D05-8129-E83537D3B12A}"/>
              </a:ext>
            </a:extLst>
          </p:cNvPr>
          <p:cNvSpPr txBox="1"/>
          <p:nvPr/>
        </p:nvSpPr>
        <p:spPr>
          <a:xfrm>
            <a:off x="8939868" y="5896635"/>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10" name="Image 9">
            <a:extLst>
              <a:ext uri="{FF2B5EF4-FFF2-40B4-BE49-F238E27FC236}">
                <a16:creationId xmlns:a16="http://schemas.microsoft.com/office/drawing/2014/main" id="{F6DFEA8C-CC74-41FF-B8E2-581A03128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806" y="5928920"/>
            <a:ext cx="2133333" cy="304762"/>
          </a:xfrm>
          <a:prstGeom prst="rect">
            <a:avLst/>
          </a:prstGeom>
        </p:spPr>
      </p:pic>
      <p:sp>
        <p:nvSpPr>
          <p:cNvPr id="2" name="Titre 1">
            <a:extLst>
              <a:ext uri="{FF2B5EF4-FFF2-40B4-BE49-F238E27FC236}">
                <a16:creationId xmlns:a16="http://schemas.microsoft.com/office/drawing/2014/main" id="{30EE2634-453E-4151-82CD-794E70981E98}"/>
              </a:ext>
            </a:extLst>
          </p:cNvPr>
          <p:cNvSpPr>
            <a:spLocks noGrp="1"/>
          </p:cNvSpPr>
          <p:nvPr>
            <p:ph type="title"/>
          </p:nvPr>
        </p:nvSpPr>
        <p:spPr/>
        <p:txBody>
          <a:bodyPr>
            <a:normAutofit fontScale="90000"/>
          </a:bodyPr>
          <a:lstStyle/>
          <a:p>
            <a:r>
              <a:rPr lang="fr-FR" sz="3600" b="1" dirty="0"/>
              <a:t>Partie 3 : Modélisation et résultats</a:t>
            </a:r>
            <a:br>
              <a:rPr lang="fr-FR" sz="3600" dirty="0"/>
            </a:br>
            <a:endParaRPr lang="fr-FR" dirty="0"/>
          </a:p>
        </p:txBody>
      </p:sp>
    </p:spTree>
    <p:extLst>
      <p:ext uri="{BB962C8B-B14F-4D97-AF65-F5344CB8AC3E}">
        <p14:creationId xmlns:p14="http://schemas.microsoft.com/office/powerpoint/2010/main" val="2319765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p:txBody>
          <a:bodyPr>
            <a:normAutofit/>
          </a:bodyPr>
          <a:lstStyle/>
          <a:p>
            <a:r>
              <a:rPr lang="fr-FR" sz="2000" b="1" dirty="0">
                <a:solidFill>
                  <a:schemeClr val="tx1"/>
                </a:solidFill>
                <a:latin typeface="+mn-lt"/>
                <a:ea typeface="+mn-ea"/>
                <a:cs typeface="+mn-cs"/>
              </a:rPr>
              <a:t>Méthode de classification</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sp>
        <p:nvSpPr>
          <p:cNvPr id="3" name="ZoneTexte 2">
            <a:extLst>
              <a:ext uri="{FF2B5EF4-FFF2-40B4-BE49-F238E27FC236}">
                <a16:creationId xmlns:a16="http://schemas.microsoft.com/office/drawing/2014/main" id="{DB244B62-4564-4588-851B-9B55CC85D9C9}"/>
              </a:ext>
            </a:extLst>
          </p:cNvPr>
          <p:cNvSpPr txBox="1"/>
          <p:nvPr/>
        </p:nvSpPr>
        <p:spPr>
          <a:xfrm>
            <a:off x="1509268" y="3810482"/>
            <a:ext cx="9579922" cy="1200329"/>
          </a:xfrm>
          <a:prstGeom prst="rect">
            <a:avLst/>
          </a:prstGeom>
          <a:noFill/>
        </p:spPr>
        <p:txBody>
          <a:bodyPr wrap="square" rtlCol="0">
            <a:spAutoFit/>
          </a:bodyPr>
          <a:lstStyle/>
          <a:p>
            <a:r>
              <a:rPr lang="fr-FR" b="1" dirty="0"/>
              <a:t>Méthodologie:</a:t>
            </a:r>
          </a:p>
          <a:p>
            <a:r>
              <a:rPr lang="fr-FR" dirty="0"/>
              <a:t>1- ACP: réduction de dimensionnalité pour réduire le nombre de </a:t>
            </a:r>
            <a:r>
              <a:rPr lang="fr-FR" dirty="0" err="1"/>
              <a:t>features</a:t>
            </a:r>
            <a:endParaRPr lang="fr-FR" dirty="0"/>
          </a:p>
          <a:p>
            <a:r>
              <a:rPr lang="fr-FR" dirty="0"/>
              <a:t>2- K </a:t>
            </a:r>
            <a:r>
              <a:rPr lang="fr-FR" dirty="0" err="1"/>
              <a:t>means</a:t>
            </a:r>
            <a:r>
              <a:rPr lang="fr-FR" dirty="0"/>
              <a:t> supervisé avec produits de catégorie de niveau 1</a:t>
            </a:r>
          </a:p>
          <a:p>
            <a:r>
              <a:rPr lang="fr-FR" dirty="0"/>
              <a:t>3- Analyse des clusters obtenus et leur représentation par TSNE</a:t>
            </a:r>
          </a:p>
        </p:txBody>
      </p:sp>
      <p:pic>
        <p:nvPicPr>
          <p:cNvPr id="7" name="Image 6">
            <a:extLst>
              <a:ext uri="{FF2B5EF4-FFF2-40B4-BE49-F238E27FC236}">
                <a16:creationId xmlns:a16="http://schemas.microsoft.com/office/drawing/2014/main" id="{61A78FE7-E797-4E8B-B751-91E5D1C95866}"/>
              </a:ext>
            </a:extLst>
          </p:cNvPr>
          <p:cNvPicPr>
            <a:picLocks noChangeAspect="1"/>
          </p:cNvPicPr>
          <p:nvPr/>
        </p:nvPicPr>
        <p:blipFill>
          <a:blip r:embed="rId3"/>
          <a:stretch>
            <a:fillRect/>
          </a:stretch>
        </p:blipFill>
        <p:spPr>
          <a:xfrm>
            <a:off x="3290274" y="5353713"/>
            <a:ext cx="3714286" cy="628571"/>
          </a:xfrm>
          <a:prstGeom prst="rect">
            <a:avLst/>
          </a:prstGeom>
        </p:spPr>
      </p:pic>
      <p:sp>
        <p:nvSpPr>
          <p:cNvPr id="8" name="ZoneTexte 7">
            <a:extLst>
              <a:ext uri="{FF2B5EF4-FFF2-40B4-BE49-F238E27FC236}">
                <a16:creationId xmlns:a16="http://schemas.microsoft.com/office/drawing/2014/main" id="{1538A78C-A4EF-47F3-BE87-2D0547C44C55}"/>
              </a:ext>
            </a:extLst>
          </p:cNvPr>
          <p:cNvSpPr txBox="1"/>
          <p:nvPr/>
        </p:nvSpPr>
        <p:spPr>
          <a:xfrm>
            <a:off x="228957" y="1329135"/>
            <a:ext cx="11726609" cy="2031325"/>
          </a:xfrm>
          <a:prstGeom prst="rect">
            <a:avLst/>
          </a:prstGeom>
          <a:noFill/>
        </p:spPr>
        <p:txBody>
          <a:bodyPr wrap="square">
            <a:spAutoFit/>
          </a:bodyPr>
          <a:lstStyle/>
          <a:p>
            <a:r>
              <a:rPr lang="fr-FR" b="1" dirty="0"/>
              <a:t>Rappel:</a:t>
            </a:r>
          </a:p>
          <a:p>
            <a:r>
              <a:rPr lang="fr-FR" b="1" dirty="0"/>
              <a:t>ACP:</a:t>
            </a:r>
            <a:r>
              <a:rPr lang="fr-FR" dirty="0"/>
              <a:t> L'analyse en composantes principales est une méthode de la famille de l'analyse des données et plus généralement de la statistique multivariée, qui consiste à transformer des variables liées entre elles en nouvelles variables décorrélées les unes des autres.</a:t>
            </a:r>
          </a:p>
          <a:p>
            <a:r>
              <a:rPr lang="fr-FR" b="1" dirty="0"/>
              <a:t>K-</a:t>
            </a:r>
            <a:r>
              <a:rPr lang="fr-FR" b="1" dirty="0" err="1"/>
              <a:t>means</a:t>
            </a:r>
            <a:r>
              <a:rPr lang="fr-FR" b="1" dirty="0"/>
              <a:t>:</a:t>
            </a:r>
            <a:r>
              <a:rPr lang="fr-FR" dirty="0"/>
              <a:t> est une technique de classification par apprentissage automatique utilisée pour simplifier des ensembles de données volumineux en ensembles de données simples et plus petits. Des modèles distincts sont évalués et des ensembles de données similaires sont regroupés. La variable </a:t>
            </a:r>
            <a:r>
              <a:rPr lang="fr-FR" b="1" dirty="0"/>
              <a:t>K</a:t>
            </a:r>
            <a:r>
              <a:rPr lang="fr-FR" dirty="0"/>
              <a:t> représente le nombre de groupes dans les données.</a:t>
            </a:r>
          </a:p>
        </p:txBody>
      </p:sp>
    </p:spTree>
    <p:extLst>
      <p:ext uri="{BB962C8B-B14F-4D97-AF65-F5344CB8AC3E}">
        <p14:creationId xmlns:p14="http://schemas.microsoft.com/office/powerpoint/2010/main" val="2233097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p:txBody>
          <a:bodyPr>
            <a:normAutofit fontScale="90000"/>
          </a:bodyPr>
          <a:lstStyle/>
          <a:p>
            <a:r>
              <a:rPr lang="fr-FR" sz="2000" b="1" dirty="0">
                <a:solidFill>
                  <a:schemeClr val="tx1"/>
                </a:solidFill>
                <a:latin typeface="+mn-lt"/>
                <a:ea typeface="+mn-ea"/>
                <a:cs typeface="+mn-cs"/>
              </a:rPr>
              <a:t>Texte: extraction des phrases les plus fréquentes et les topics</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pic>
        <p:nvPicPr>
          <p:cNvPr id="7" name="Image 6">
            <a:extLst>
              <a:ext uri="{FF2B5EF4-FFF2-40B4-BE49-F238E27FC236}">
                <a16:creationId xmlns:a16="http://schemas.microsoft.com/office/drawing/2014/main" id="{33E321B3-4A17-4826-912A-B487E49C1BE9}"/>
              </a:ext>
            </a:extLst>
          </p:cNvPr>
          <p:cNvPicPr>
            <a:picLocks noChangeAspect="1"/>
          </p:cNvPicPr>
          <p:nvPr/>
        </p:nvPicPr>
        <p:blipFill>
          <a:blip r:embed="rId3"/>
          <a:stretch>
            <a:fillRect/>
          </a:stretch>
        </p:blipFill>
        <p:spPr>
          <a:xfrm>
            <a:off x="835875" y="1671632"/>
            <a:ext cx="5619048" cy="2447619"/>
          </a:xfrm>
          <a:prstGeom prst="rect">
            <a:avLst/>
          </a:prstGeom>
        </p:spPr>
      </p:pic>
      <p:sp>
        <p:nvSpPr>
          <p:cNvPr id="8" name="ZoneTexte 7">
            <a:extLst>
              <a:ext uri="{FF2B5EF4-FFF2-40B4-BE49-F238E27FC236}">
                <a16:creationId xmlns:a16="http://schemas.microsoft.com/office/drawing/2014/main" id="{BDD4D60B-7447-4A98-86C0-7902FCEC9560}"/>
              </a:ext>
            </a:extLst>
          </p:cNvPr>
          <p:cNvSpPr txBox="1"/>
          <p:nvPr/>
        </p:nvSpPr>
        <p:spPr>
          <a:xfrm>
            <a:off x="2575134" y="1275242"/>
            <a:ext cx="4597637" cy="369332"/>
          </a:xfrm>
          <a:prstGeom prst="rect">
            <a:avLst/>
          </a:prstGeom>
          <a:noFill/>
        </p:spPr>
        <p:txBody>
          <a:bodyPr wrap="square" rtlCol="0">
            <a:spAutoFit/>
          </a:bodyPr>
          <a:lstStyle/>
          <a:p>
            <a:r>
              <a:rPr lang="fr-FR" dirty="0"/>
              <a:t>TF-IDF</a:t>
            </a:r>
          </a:p>
        </p:txBody>
      </p:sp>
      <p:sp>
        <p:nvSpPr>
          <p:cNvPr id="10" name="ZoneTexte 9">
            <a:extLst>
              <a:ext uri="{FF2B5EF4-FFF2-40B4-BE49-F238E27FC236}">
                <a16:creationId xmlns:a16="http://schemas.microsoft.com/office/drawing/2014/main" id="{6312FAC1-E3C3-4B06-AB03-507F122B2ECC}"/>
              </a:ext>
            </a:extLst>
          </p:cNvPr>
          <p:cNvSpPr txBox="1"/>
          <p:nvPr/>
        </p:nvSpPr>
        <p:spPr>
          <a:xfrm>
            <a:off x="10185163" y="1260069"/>
            <a:ext cx="4597637" cy="369332"/>
          </a:xfrm>
          <a:prstGeom prst="rect">
            <a:avLst/>
          </a:prstGeom>
          <a:noFill/>
        </p:spPr>
        <p:txBody>
          <a:bodyPr wrap="square" rtlCol="0">
            <a:spAutoFit/>
          </a:bodyPr>
          <a:lstStyle/>
          <a:p>
            <a:r>
              <a:rPr lang="fr-FR" dirty="0"/>
              <a:t>LDA</a:t>
            </a:r>
          </a:p>
        </p:txBody>
      </p:sp>
      <p:pic>
        <p:nvPicPr>
          <p:cNvPr id="12" name="Image 11">
            <a:extLst>
              <a:ext uri="{FF2B5EF4-FFF2-40B4-BE49-F238E27FC236}">
                <a16:creationId xmlns:a16="http://schemas.microsoft.com/office/drawing/2014/main" id="{5655C7DA-8987-4F44-9088-4681688B8858}"/>
              </a:ext>
            </a:extLst>
          </p:cNvPr>
          <p:cNvPicPr>
            <a:picLocks noChangeAspect="1"/>
          </p:cNvPicPr>
          <p:nvPr/>
        </p:nvPicPr>
        <p:blipFill>
          <a:blip r:embed="rId4"/>
          <a:stretch>
            <a:fillRect/>
          </a:stretch>
        </p:blipFill>
        <p:spPr>
          <a:xfrm>
            <a:off x="8534857" y="1569819"/>
            <a:ext cx="3657143" cy="3285714"/>
          </a:xfrm>
          <a:prstGeom prst="rect">
            <a:avLst/>
          </a:prstGeom>
        </p:spPr>
      </p:pic>
      <p:sp>
        <p:nvSpPr>
          <p:cNvPr id="11" name="ZoneTexte 10">
            <a:extLst>
              <a:ext uri="{FF2B5EF4-FFF2-40B4-BE49-F238E27FC236}">
                <a16:creationId xmlns:a16="http://schemas.microsoft.com/office/drawing/2014/main" id="{A51DE5AC-2DB0-4554-AAF1-1246FAFADB8D}"/>
              </a:ext>
            </a:extLst>
          </p:cNvPr>
          <p:cNvSpPr txBox="1"/>
          <p:nvPr/>
        </p:nvSpPr>
        <p:spPr>
          <a:xfrm>
            <a:off x="228957" y="4509489"/>
            <a:ext cx="8766647" cy="1754326"/>
          </a:xfrm>
          <a:prstGeom prst="rect">
            <a:avLst/>
          </a:prstGeom>
          <a:noFill/>
        </p:spPr>
        <p:txBody>
          <a:bodyPr wrap="square">
            <a:spAutoFit/>
          </a:bodyPr>
          <a:lstStyle/>
          <a:p>
            <a:r>
              <a:rPr lang="fr-FR" b="1" dirty="0"/>
              <a:t>LDA</a:t>
            </a:r>
            <a:r>
              <a:rPr lang="fr-FR" dirty="0"/>
              <a:t> (latent Dirichlet Allocation) est un algorithme de </a:t>
            </a:r>
            <a:r>
              <a:rPr lang="fr-FR" i="1" dirty="0"/>
              <a:t>modélisation de sujets </a:t>
            </a:r>
            <a:r>
              <a:rPr lang="fr-FR" dirty="0"/>
              <a:t>(non-supervisé).</a:t>
            </a:r>
          </a:p>
          <a:p>
            <a:r>
              <a:rPr lang="fr-FR" b="1" dirty="0"/>
              <a:t>TF-IDF </a:t>
            </a:r>
            <a:r>
              <a:rPr lang="fr-FR" dirty="0"/>
              <a:t>de l'anglais </a:t>
            </a:r>
            <a:r>
              <a:rPr lang="fr-FR" i="1" dirty="0" err="1"/>
              <a:t>term</a:t>
            </a:r>
            <a:r>
              <a:rPr lang="fr-FR" i="1" dirty="0"/>
              <a:t> </a:t>
            </a:r>
            <a:r>
              <a:rPr lang="fr-FR" i="1" dirty="0" err="1"/>
              <a:t>frequency</a:t>
            </a:r>
            <a:r>
              <a:rPr lang="fr-FR" i="1" dirty="0"/>
              <a:t>-inverse document </a:t>
            </a:r>
            <a:r>
              <a:rPr lang="fr-FR" i="1" dirty="0" err="1"/>
              <a:t>frequency</a:t>
            </a:r>
            <a:r>
              <a:rPr lang="fr-FR" dirty="0"/>
              <a:t>) est une méthode de pondération souvent utilisée en </a:t>
            </a:r>
            <a:r>
              <a:rPr lang="fr-FR" dirty="0">
                <a:hlinkClick r:id="rId5" tooltip="Recherche d'information"/>
              </a:rPr>
              <a:t>recherche d'information</a:t>
            </a:r>
            <a:r>
              <a:rPr lang="fr-FR" dirty="0"/>
              <a:t> et en particulier dans la </a:t>
            </a:r>
            <a:r>
              <a:rPr lang="fr-FR" dirty="0">
                <a:hlinkClick r:id="rId6" tooltip="Fouille de textes"/>
              </a:rPr>
              <a:t>fouille de textes</a:t>
            </a:r>
            <a:r>
              <a:rPr lang="fr-FR" dirty="0"/>
              <a:t>. Cette mesure statistique permet d'évaluer l'importance d'un terme contenu dans un document, relativement à une collection ou un </a:t>
            </a:r>
            <a:r>
              <a:rPr lang="fr-FR" dirty="0">
                <a:hlinkClick r:id="rId7" tooltip="Corpus"/>
              </a:rPr>
              <a:t>corpus</a:t>
            </a:r>
            <a:r>
              <a:rPr lang="fr-FR" dirty="0"/>
              <a:t>. </a:t>
            </a:r>
          </a:p>
        </p:txBody>
      </p:sp>
    </p:spTree>
    <p:extLst>
      <p:ext uri="{BB962C8B-B14F-4D97-AF65-F5344CB8AC3E}">
        <p14:creationId xmlns:p14="http://schemas.microsoft.com/office/powerpoint/2010/main" val="342092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p:txBody>
          <a:bodyPr>
            <a:normAutofit/>
          </a:bodyPr>
          <a:lstStyle/>
          <a:p>
            <a:r>
              <a:rPr lang="fr-FR" sz="2000" b="1" dirty="0">
                <a:solidFill>
                  <a:schemeClr val="tx1"/>
                </a:solidFill>
                <a:latin typeface="+mn-lt"/>
                <a:ea typeface="+mn-ea"/>
                <a:cs typeface="+mn-cs"/>
              </a:rPr>
              <a:t>Texte: nuage de mots et mots fréquents</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889209" y="6514062"/>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pic>
        <p:nvPicPr>
          <p:cNvPr id="6" name="Image 5">
            <a:extLst>
              <a:ext uri="{FF2B5EF4-FFF2-40B4-BE49-F238E27FC236}">
                <a16:creationId xmlns:a16="http://schemas.microsoft.com/office/drawing/2014/main" id="{16EB3E8A-C796-426D-8253-AE3D3DF2F924}"/>
              </a:ext>
            </a:extLst>
          </p:cNvPr>
          <p:cNvPicPr>
            <a:picLocks noChangeAspect="1"/>
          </p:cNvPicPr>
          <p:nvPr/>
        </p:nvPicPr>
        <p:blipFill>
          <a:blip r:embed="rId3"/>
          <a:stretch>
            <a:fillRect/>
          </a:stretch>
        </p:blipFill>
        <p:spPr>
          <a:xfrm>
            <a:off x="604442" y="1454023"/>
            <a:ext cx="4628858" cy="4474563"/>
          </a:xfrm>
          <a:prstGeom prst="rect">
            <a:avLst/>
          </a:prstGeom>
        </p:spPr>
      </p:pic>
      <p:pic>
        <p:nvPicPr>
          <p:cNvPr id="14" name="Image 13">
            <a:extLst>
              <a:ext uri="{FF2B5EF4-FFF2-40B4-BE49-F238E27FC236}">
                <a16:creationId xmlns:a16="http://schemas.microsoft.com/office/drawing/2014/main" id="{9AF595F3-4918-430B-B022-31717FB9BEF1}"/>
              </a:ext>
            </a:extLst>
          </p:cNvPr>
          <p:cNvPicPr>
            <a:picLocks noChangeAspect="1"/>
          </p:cNvPicPr>
          <p:nvPr/>
        </p:nvPicPr>
        <p:blipFill>
          <a:blip r:embed="rId4"/>
          <a:stretch>
            <a:fillRect/>
          </a:stretch>
        </p:blipFill>
        <p:spPr>
          <a:xfrm>
            <a:off x="6095999" y="1247206"/>
            <a:ext cx="4827833" cy="2669221"/>
          </a:xfrm>
          <a:prstGeom prst="rect">
            <a:avLst/>
          </a:prstGeom>
        </p:spPr>
      </p:pic>
      <p:pic>
        <p:nvPicPr>
          <p:cNvPr id="16" name="Image 15">
            <a:extLst>
              <a:ext uri="{FF2B5EF4-FFF2-40B4-BE49-F238E27FC236}">
                <a16:creationId xmlns:a16="http://schemas.microsoft.com/office/drawing/2014/main" id="{07C136AD-4E6B-4FFC-A4A9-87928CD3051B}"/>
              </a:ext>
            </a:extLst>
          </p:cNvPr>
          <p:cNvPicPr>
            <a:picLocks noChangeAspect="1"/>
          </p:cNvPicPr>
          <p:nvPr/>
        </p:nvPicPr>
        <p:blipFill>
          <a:blip r:embed="rId5"/>
          <a:stretch>
            <a:fillRect/>
          </a:stretch>
        </p:blipFill>
        <p:spPr>
          <a:xfrm>
            <a:off x="6096000" y="3925955"/>
            <a:ext cx="4827834" cy="2480439"/>
          </a:xfrm>
          <a:prstGeom prst="rect">
            <a:avLst/>
          </a:prstGeom>
        </p:spPr>
      </p:pic>
      <p:sp>
        <p:nvSpPr>
          <p:cNvPr id="3" name="ZoneTexte 2">
            <a:extLst>
              <a:ext uri="{FF2B5EF4-FFF2-40B4-BE49-F238E27FC236}">
                <a16:creationId xmlns:a16="http://schemas.microsoft.com/office/drawing/2014/main" id="{80B5B080-50D8-4D7F-B776-BE0487502210}"/>
              </a:ext>
            </a:extLst>
          </p:cNvPr>
          <p:cNvSpPr txBox="1"/>
          <p:nvPr/>
        </p:nvSpPr>
        <p:spPr>
          <a:xfrm>
            <a:off x="-1" y="6294474"/>
            <a:ext cx="12305945" cy="369332"/>
          </a:xfrm>
          <a:prstGeom prst="rect">
            <a:avLst/>
          </a:prstGeom>
          <a:noFill/>
        </p:spPr>
        <p:txBody>
          <a:bodyPr wrap="square" rtlCol="0">
            <a:spAutoFit/>
          </a:bodyPr>
          <a:lstStyle/>
          <a:p>
            <a:r>
              <a:rPr lang="fr-FR" dirty="0"/>
              <a:t>Les termes de commerce sont les plus fréquemment utilisés dans le corpus des descriptions</a:t>
            </a:r>
          </a:p>
        </p:txBody>
      </p:sp>
    </p:spTree>
    <p:extLst>
      <p:ext uri="{BB962C8B-B14F-4D97-AF65-F5344CB8AC3E}">
        <p14:creationId xmlns:p14="http://schemas.microsoft.com/office/powerpoint/2010/main" val="2107072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p:txBody>
          <a:bodyPr>
            <a:normAutofit/>
          </a:bodyPr>
          <a:lstStyle/>
          <a:p>
            <a:r>
              <a:rPr lang="fr-FR" sz="2000" b="1" dirty="0">
                <a:solidFill>
                  <a:schemeClr val="tx1"/>
                </a:solidFill>
                <a:latin typeface="+mn-lt"/>
                <a:ea typeface="+mn-ea"/>
                <a:cs typeface="+mn-cs"/>
              </a:rPr>
              <a:t>Texte: TSNE après réduction de </a:t>
            </a:r>
            <a:r>
              <a:rPr lang="fr-FR" sz="2000" b="1" dirty="0" err="1">
                <a:solidFill>
                  <a:schemeClr val="tx1"/>
                </a:solidFill>
                <a:latin typeface="+mn-lt"/>
                <a:ea typeface="+mn-ea"/>
                <a:cs typeface="+mn-cs"/>
              </a:rPr>
              <a:t>features</a:t>
            </a:r>
            <a:r>
              <a:rPr lang="fr-FR" sz="2000" b="1" dirty="0">
                <a:solidFill>
                  <a:schemeClr val="tx1"/>
                </a:solidFill>
                <a:latin typeface="+mn-lt"/>
                <a:ea typeface="+mn-ea"/>
                <a:cs typeface="+mn-cs"/>
              </a:rPr>
              <a:t> par ACP</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pic>
        <p:nvPicPr>
          <p:cNvPr id="7" name="Image 6">
            <a:extLst>
              <a:ext uri="{FF2B5EF4-FFF2-40B4-BE49-F238E27FC236}">
                <a16:creationId xmlns:a16="http://schemas.microsoft.com/office/drawing/2014/main" id="{2096C378-595F-400A-BF62-B9B05B5943B7}"/>
              </a:ext>
            </a:extLst>
          </p:cNvPr>
          <p:cNvPicPr>
            <a:picLocks noChangeAspect="1"/>
          </p:cNvPicPr>
          <p:nvPr/>
        </p:nvPicPr>
        <p:blipFill>
          <a:blip r:embed="rId3"/>
          <a:stretch>
            <a:fillRect/>
          </a:stretch>
        </p:blipFill>
        <p:spPr>
          <a:xfrm>
            <a:off x="228957" y="2216448"/>
            <a:ext cx="5714286" cy="3809524"/>
          </a:xfrm>
          <a:prstGeom prst="rect">
            <a:avLst/>
          </a:prstGeom>
        </p:spPr>
      </p:pic>
      <p:pic>
        <p:nvPicPr>
          <p:cNvPr id="9" name="Image 8">
            <a:extLst>
              <a:ext uri="{FF2B5EF4-FFF2-40B4-BE49-F238E27FC236}">
                <a16:creationId xmlns:a16="http://schemas.microsoft.com/office/drawing/2014/main" id="{15F635BD-B8A3-4128-960C-DE42A46FD1A8}"/>
              </a:ext>
            </a:extLst>
          </p:cNvPr>
          <p:cNvPicPr>
            <a:picLocks noChangeAspect="1"/>
          </p:cNvPicPr>
          <p:nvPr/>
        </p:nvPicPr>
        <p:blipFill>
          <a:blip r:embed="rId4"/>
          <a:stretch>
            <a:fillRect/>
          </a:stretch>
        </p:blipFill>
        <p:spPr>
          <a:xfrm>
            <a:off x="6248759" y="2216448"/>
            <a:ext cx="5659381" cy="3809524"/>
          </a:xfrm>
          <a:prstGeom prst="rect">
            <a:avLst/>
          </a:prstGeom>
        </p:spPr>
      </p:pic>
      <p:sp>
        <p:nvSpPr>
          <p:cNvPr id="3" name="ZoneTexte 2">
            <a:extLst>
              <a:ext uri="{FF2B5EF4-FFF2-40B4-BE49-F238E27FC236}">
                <a16:creationId xmlns:a16="http://schemas.microsoft.com/office/drawing/2014/main" id="{4F4E3FDC-11F0-436C-95ED-C6800F978167}"/>
              </a:ext>
            </a:extLst>
          </p:cNvPr>
          <p:cNvSpPr txBox="1"/>
          <p:nvPr/>
        </p:nvSpPr>
        <p:spPr>
          <a:xfrm>
            <a:off x="1743342" y="1541304"/>
            <a:ext cx="10639514" cy="369332"/>
          </a:xfrm>
          <a:prstGeom prst="rect">
            <a:avLst/>
          </a:prstGeom>
          <a:noFill/>
        </p:spPr>
        <p:txBody>
          <a:bodyPr wrap="square" rtlCol="0">
            <a:spAutoFit/>
          </a:bodyPr>
          <a:lstStyle/>
          <a:p>
            <a:r>
              <a:rPr lang="fr-FR" dirty="0"/>
              <a:t>On procède par une réduction des </a:t>
            </a:r>
            <a:r>
              <a:rPr lang="fr-FR" dirty="0" err="1"/>
              <a:t>features</a:t>
            </a:r>
            <a:r>
              <a:rPr lang="fr-FR" dirty="0"/>
              <a:t> par ACP puis par TSNE</a:t>
            </a:r>
          </a:p>
        </p:txBody>
      </p:sp>
      <p:sp>
        <p:nvSpPr>
          <p:cNvPr id="8" name="ZoneTexte 7">
            <a:extLst>
              <a:ext uri="{FF2B5EF4-FFF2-40B4-BE49-F238E27FC236}">
                <a16:creationId xmlns:a16="http://schemas.microsoft.com/office/drawing/2014/main" id="{F12F81C5-125D-4999-B0E9-7B9A3FDB4897}"/>
              </a:ext>
            </a:extLst>
          </p:cNvPr>
          <p:cNvSpPr txBox="1"/>
          <p:nvPr/>
        </p:nvSpPr>
        <p:spPr>
          <a:xfrm>
            <a:off x="1435694" y="6147118"/>
            <a:ext cx="9615744" cy="369332"/>
          </a:xfrm>
          <a:prstGeom prst="rect">
            <a:avLst/>
          </a:prstGeom>
          <a:noFill/>
        </p:spPr>
        <p:txBody>
          <a:bodyPr wrap="square" rtlCol="0">
            <a:spAutoFit/>
          </a:bodyPr>
          <a:lstStyle/>
          <a:p>
            <a:r>
              <a:rPr lang="fr-FR" dirty="0"/>
              <a:t>Classification de clusters assez différente de la classification initiale</a:t>
            </a:r>
          </a:p>
        </p:txBody>
      </p:sp>
    </p:spTree>
    <p:extLst>
      <p:ext uri="{BB962C8B-B14F-4D97-AF65-F5344CB8AC3E}">
        <p14:creationId xmlns:p14="http://schemas.microsoft.com/office/powerpoint/2010/main" val="295917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p:txBody>
          <a:bodyPr>
            <a:normAutofit/>
          </a:bodyPr>
          <a:lstStyle/>
          <a:p>
            <a:r>
              <a:rPr lang="fr-FR" sz="2000" b="1" dirty="0">
                <a:solidFill>
                  <a:schemeClr val="tx1"/>
                </a:solidFill>
                <a:latin typeface="+mn-lt"/>
                <a:ea typeface="+mn-ea"/>
                <a:cs typeface="+mn-cs"/>
              </a:rPr>
              <a:t>Texte : Produit vs cluster: nuages de mots</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pic>
        <p:nvPicPr>
          <p:cNvPr id="7" name="Image 6">
            <a:extLst>
              <a:ext uri="{FF2B5EF4-FFF2-40B4-BE49-F238E27FC236}">
                <a16:creationId xmlns:a16="http://schemas.microsoft.com/office/drawing/2014/main" id="{E2548ADD-F5AD-469A-A431-DF78B3065DEC}"/>
              </a:ext>
            </a:extLst>
          </p:cNvPr>
          <p:cNvPicPr>
            <a:picLocks noChangeAspect="1"/>
          </p:cNvPicPr>
          <p:nvPr/>
        </p:nvPicPr>
        <p:blipFill>
          <a:blip r:embed="rId3"/>
          <a:stretch>
            <a:fillRect/>
          </a:stretch>
        </p:blipFill>
        <p:spPr>
          <a:xfrm>
            <a:off x="98516" y="1893251"/>
            <a:ext cx="1572939" cy="1613759"/>
          </a:xfrm>
          <a:prstGeom prst="rect">
            <a:avLst/>
          </a:prstGeom>
        </p:spPr>
      </p:pic>
      <p:pic>
        <p:nvPicPr>
          <p:cNvPr id="9" name="Image 8">
            <a:extLst>
              <a:ext uri="{FF2B5EF4-FFF2-40B4-BE49-F238E27FC236}">
                <a16:creationId xmlns:a16="http://schemas.microsoft.com/office/drawing/2014/main" id="{DA404374-7C40-40F5-AFA3-55DBD77CE0CB}"/>
              </a:ext>
            </a:extLst>
          </p:cNvPr>
          <p:cNvPicPr>
            <a:picLocks noChangeAspect="1"/>
          </p:cNvPicPr>
          <p:nvPr/>
        </p:nvPicPr>
        <p:blipFill>
          <a:blip r:embed="rId4"/>
          <a:stretch>
            <a:fillRect/>
          </a:stretch>
        </p:blipFill>
        <p:spPr>
          <a:xfrm>
            <a:off x="1745221" y="1898902"/>
            <a:ext cx="1572939" cy="1607597"/>
          </a:xfrm>
          <a:prstGeom prst="rect">
            <a:avLst/>
          </a:prstGeom>
        </p:spPr>
      </p:pic>
      <p:pic>
        <p:nvPicPr>
          <p:cNvPr id="11" name="Image 10">
            <a:extLst>
              <a:ext uri="{FF2B5EF4-FFF2-40B4-BE49-F238E27FC236}">
                <a16:creationId xmlns:a16="http://schemas.microsoft.com/office/drawing/2014/main" id="{EEC5E2C6-2076-45B5-9176-B4B3F2C502E0}"/>
              </a:ext>
            </a:extLst>
          </p:cNvPr>
          <p:cNvPicPr>
            <a:picLocks noChangeAspect="1"/>
          </p:cNvPicPr>
          <p:nvPr/>
        </p:nvPicPr>
        <p:blipFill>
          <a:blip r:embed="rId5"/>
          <a:stretch>
            <a:fillRect/>
          </a:stretch>
        </p:blipFill>
        <p:spPr>
          <a:xfrm>
            <a:off x="3373994" y="1893251"/>
            <a:ext cx="1585704" cy="1599008"/>
          </a:xfrm>
          <a:prstGeom prst="rect">
            <a:avLst/>
          </a:prstGeom>
        </p:spPr>
      </p:pic>
      <p:pic>
        <p:nvPicPr>
          <p:cNvPr id="13" name="Image 12">
            <a:extLst>
              <a:ext uri="{FF2B5EF4-FFF2-40B4-BE49-F238E27FC236}">
                <a16:creationId xmlns:a16="http://schemas.microsoft.com/office/drawing/2014/main" id="{BA1132AF-65D2-47BB-AA15-C29F1D75C476}"/>
              </a:ext>
            </a:extLst>
          </p:cNvPr>
          <p:cNvPicPr>
            <a:picLocks noChangeAspect="1"/>
          </p:cNvPicPr>
          <p:nvPr/>
        </p:nvPicPr>
        <p:blipFill>
          <a:blip r:embed="rId6"/>
          <a:stretch>
            <a:fillRect/>
          </a:stretch>
        </p:blipFill>
        <p:spPr>
          <a:xfrm>
            <a:off x="5053668" y="1868620"/>
            <a:ext cx="1702277" cy="1635411"/>
          </a:xfrm>
          <a:prstGeom prst="rect">
            <a:avLst/>
          </a:prstGeom>
        </p:spPr>
      </p:pic>
      <p:pic>
        <p:nvPicPr>
          <p:cNvPr id="15" name="Image 14">
            <a:extLst>
              <a:ext uri="{FF2B5EF4-FFF2-40B4-BE49-F238E27FC236}">
                <a16:creationId xmlns:a16="http://schemas.microsoft.com/office/drawing/2014/main" id="{05467CDD-BA38-406E-BFB1-3DEBA215A9F0}"/>
              </a:ext>
            </a:extLst>
          </p:cNvPr>
          <p:cNvPicPr>
            <a:picLocks noChangeAspect="1"/>
          </p:cNvPicPr>
          <p:nvPr/>
        </p:nvPicPr>
        <p:blipFill>
          <a:blip r:embed="rId7"/>
          <a:stretch>
            <a:fillRect/>
          </a:stretch>
        </p:blipFill>
        <p:spPr>
          <a:xfrm>
            <a:off x="6826993" y="1875385"/>
            <a:ext cx="1583988" cy="1616874"/>
          </a:xfrm>
          <a:prstGeom prst="rect">
            <a:avLst/>
          </a:prstGeom>
        </p:spPr>
      </p:pic>
      <p:pic>
        <p:nvPicPr>
          <p:cNvPr id="17" name="Image 16">
            <a:extLst>
              <a:ext uri="{FF2B5EF4-FFF2-40B4-BE49-F238E27FC236}">
                <a16:creationId xmlns:a16="http://schemas.microsoft.com/office/drawing/2014/main" id="{ED9455AF-5C39-4DB0-B085-D4200EA1267D}"/>
              </a:ext>
            </a:extLst>
          </p:cNvPr>
          <p:cNvPicPr>
            <a:picLocks noChangeAspect="1"/>
          </p:cNvPicPr>
          <p:nvPr/>
        </p:nvPicPr>
        <p:blipFill>
          <a:blip r:embed="rId8"/>
          <a:stretch>
            <a:fillRect/>
          </a:stretch>
        </p:blipFill>
        <p:spPr>
          <a:xfrm>
            <a:off x="8506547" y="1867391"/>
            <a:ext cx="1646816" cy="1616874"/>
          </a:xfrm>
          <a:prstGeom prst="rect">
            <a:avLst/>
          </a:prstGeom>
        </p:spPr>
      </p:pic>
      <p:pic>
        <p:nvPicPr>
          <p:cNvPr id="19" name="Image 18">
            <a:extLst>
              <a:ext uri="{FF2B5EF4-FFF2-40B4-BE49-F238E27FC236}">
                <a16:creationId xmlns:a16="http://schemas.microsoft.com/office/drawing/2014/main" id="{825320F0-8AA8-4849-87E2-6D12544EC0BD}"/>
              </a:ext>
            </a:extLst>
          </p:cNvPr>
          <p:cNvPicPr>
            <a:picLocks noChangeAspect="1"/>
          </p:cNvPicPr>
          <p:nvPr/>
        </p:nvPicPr>
        <p:blipFill>
          <a:blip r:embed="rId9"/>
          <a:stretch>
            <a:fillRect/>
          </a:stretch>
        </p:blipFill>
        <p:spPr>
          <a:xfrm>
            <a:off x="10248929" y="1848492"/>
            <a:ext cx="1651866" cy="1654671"/>
          </a:xfrm>
          <a:prstGeom prst="rect">
            <a:avLst/>
          </a:prstGeom>
        </p:spPr>
      </p:pic>
      <p:sp>
        <p:nvSpPr>
          <p:cNvPr id="20" name="ZoneTexte 19">
            <a:extLst>
              <a:ext uri="{FF2B5EF4-FFF2-40B4-BE49-F238E27FC236}">
                <a16:creationId xmlns:a16="http://schemas.microsoft.com/office/drawing/2014/main" id="{6F262EF2-6418-4CFC-AED8-A01AEC363B8F}"/>
              </a:ext>
            </a:extLst>
          </p:cNvPr>
          <p:cNvSpPr txBox="1"/>
          <p:nvPr/>
        </p:nvSpPr>
        <p:spPr>
          <a:xfrm>
            <a:off x="4520725" y="1247686"/>
            <a:ext cx="3613244" cy="369332"/>
          </a:xfrm>
          <a:prstGeom prst="rect">
            <a:avLst/>
          </a:prstGeom>
          <a:noFill/>
        </p:spPr>
        <p:txBody>
          <a:bodyPr wrap="square" rtlCol="0">
            <a:spAutoFit/>
          </a:bodyPr>
          <a:lstStyle/>
          <a:p>
            <a:r>
              <a:rPr lang="fr-FR" dirty="0"/>
              <a:t>Catégories de produits de 1 à 7</a:t>
            </a:r>
          </a:p>
        </p:txBody>
      </p:sp>
      <p:sp>
        <p:nvSpPr>
          <p:cNvPr id="21" name="ZoneTexte 20">
            <a:extLst>
              <a:ext uri="{FF2B5EF4-FFF2-40B4-BE49-F238E27FC236}">
                <a16:creationId xmlns:a16="http://schemas.microsoft.com/office/drawing/2014/main" id="{3EAA8BE3-F4D4-4785-9ED0-683BBD771774}"/>
              </a:ext>
            </a:extLst>
          </p:cNvPr>
          <p:cNvSpPr txBox="1"/>
          <p:nvPr/>
        </p:nvSpPr>
        <p:spPr>
          <a:xfrm>
            <a:off x="5233689" y="3491836"/>
            <a:ext cx="3613244" cy="369332"/>
          </a:xfrm>
          <a:prstGeom prst="rect">
            <a:avLst/>
          </a:prstGeom>
          <a:noFill/>
        </p:spPr>
        <p:txBody>
          <a:bodyPr wrap="square" rtlCol="0">
            <a:spAutoFit/>
          </a:bodyPr>
          <a:lstStyle/>
          <a:p>
            <a:r>
              <a:rPr lang="fr-FR" dirty="0"/>
              <a:t>Clusters de 1 à 7</a:t>
            </a:r>
          </a:p>
        </p:txBody>
      </p:sp>
      <p:pic>
        <p:nvPicPr>
          <p:cNvPr id="23" name="Image 22">
            <a:extLst>
              <a:ext uri="{FF2B5EF4-FFF2-40B4-BE49-F238E27FC236}">
                <a16:creationId xmlns:a16="http://schemas.microsoft.com/office/drawing/2014/main" id="{F5811330-33E7-4F75-B742-8D8937AA3B1F}"/>
              </a:ext>
            </a:extLst>
          </p:cNvPr>
          <p:cNvPicPr>
            <a:picLocks noChangeAspect="1"/>
          </p:cNvPicPr>
          <p:nvPr/>
        </p:nvPicPr>
        <p:blipFill>
          <a:blip r:embed="rId10"/>
          <a:stretch>
            <a:fillRect/>
          </a:stretch>
        </p:blipFill>
        <p:spPr>
          <a:xfrm>
            <a:off x="52254" y="4250901"/>
            <a:ext cx="1613014" cy="1567765"/>
          </a:xfrm>
          <a:prstGeom prst="rect">
            <a:avLst/>
          </a:prstGeom>
        </p:spPr>
      </p:pic>
      <p:pic>
        <p:nvPicPr>
          <p:cNvPr id="25" name="Image 24">
            <a:extLst>
              <a:ext uri="{FF2B5EF4-FFF2-40B4-BE49-F238E27FC236}">
                <a16:creationId xmlns:a16="http://schemas.microsoft.com/office/drawing/2014/main" id="{4B286B44-A209-4810-8F08-48A1142BCF70}"/>
              </a:ext>
            </a:extLst>
          </p:cNvPr>
          <p:cNvPicPr>
            <a:picLocks noChangeAspect="1"/>
          </p:cNvPicPr>
          <p:nvPr/>
        </p:nvPicPr>
        <p:blipFill>
          <a:blip r:embed="rId11"/>
          <a:stretch>
            <a:fillRect/>
          </a:stretch>
        </p:blipFill>
        <p:spPr>
          <a:xfrm>
            <a:off x="1688600" y="4227412"/>
            <a:ext cx="1583298" cy="1591254"/>
          </a:xfrm>
          <a:prstGeom prst="rect">
            <a:avLst/>
          </a:prstGeom>
        </p:spPr>
      </p:pic>
      <p:pic>
        <p:nvPicPr>
          <p:cNvPr id="27" name="Image 26">
            <a:extLst>
              <a:ext uri="{FF2B5EF4-FFF2-40B4-BE49-F238E27FC236}">
                <a16:creationId xmlns:a16="http://schemas.microsoft.com/office/drawing/2014/main" id="{F4CB6C30-77E3-4F25-A618-6BE749707FAC}"/>
              </a:ext>
            </a:extLst>
          </p:cNvPr>
          <p:cNvPicPr>
            <a:picLocks noChangeAspect="1"/>
          </p:cNvPicPr>
          <p:nvPr/>
        </p:nvPicPr>
        <p:blipFill>
          <a:blip r:embed="rId12"/>
          <a:stretch>
            <a:fillRect/>
          </a:stretch>
        </p:blipFill>
        <p:spPr>
          <a:xfrm>
            <a:off x="3309052" y="4219658"/>
            <a:ext cx="1604383" cy="1599008"/>
          </a:xfrm>
          <a:prstGeom prst="rect">
            <a:avLst/>
          </a:prstGeom>
        </p:spPr>
      </p:pic>
      <p:pic>
        <p:nvPicPr>
          <p:cNvPr id="29" name="Image 28">
            <a:extLst>
              <a:ext uri="{FF2B5EF4-FFF2-40B4-BE49-F238E27FC236}">
                <a16:creationId xmlns:a16="http://schemas.microsoft.com/office/drawing/2014/main" id="{02CC8E0B-92CA-4DDA-BD4F-9524B0B5F517}"/>
              </a:ext>
            </a:extLst>
          </p:cNvPr>
          <p:cNvPicPr>
            <a:picLocks noChangeAspect="1"/>
          </p:cNvPicPr>
          <p:nvPr/>
        </p:nvPicPr>
        <p:blipFill>
          <a:blip r:embed="rId13"/>
          <a:stretch>
            <a:fillRect/>
          </a:stretch>
        </p:blipFill>
        <p:spPr>
          <a:xfrm>
            <a:off x="4975908" y="4211905"/>
            <a:ext cx="1660132" cy="1632324"/>
          </a:xfrm>
          <a:prstGeom prst="rect">
            <a:avLst/>
          </a:prstGeom>
        </p:spPr>
      </p:pic>
      <p:pic>
        <p:nvPicPr>
          <p:cNvPr id="31" name="Image 30">
            <a:extLst>
              <a:ext uri="{FF2B5EF4-FFF2-40B4-BE49-F238E27FC236}">
                <a16:creationId xmlns:a16="http://schemas.microsoft.com/office/drawing/2014/main" id="{BB6AE6EA-6121-4E37-B6D6-5AFF43336AA1}"/>
              </a:ext>
            </a:extLst>
          </p:cNvPr>
          <p:cNvPicPr>
            <a:picLocks noChangeAspect="1"/>
          </p:cNvPicPr>
          <p:nvPr/>
        </p:nvPicPr>
        <p:blipFill>
          <a:blip r:embed="rId14"/>
          <a:stretch>
            <a:fillRect/>
          </a:stretch>
        </p:blipFill>
        <p:spPr>
          <a:xfrm>
            <a:off x="6780973" y="4227412"/>
            <a:ext cx="1588580" cy="1591254"/>
          </a:xfrm>
          <a:prstGeom prst="rect">
            <a:avLst/>
          </a:prstGeom>
        </p:spPr>
      </p:pic>
      <p:pic>
        <p:nvPicPr>
          <p:cNvPr id="33" name="Image 32">
            <a:extLst>
              <a:ext uri="{FF2B5EF4-FFF2-40B4-BE49-F238E27FC236}">
                <a16:creationId xmlns:a16="http://schemas.microsoft.com/office/drawing/2014/main" id="{BC8DA48F-F168-481C-96E4-39948E5DA5FB}"/>
              </a:ext>
            </a:extLst>
          </p:cNvPr>
          <p:cNvPicPr>
            <a:picLocks noChangeAspect="1"/>
          </p:cNvPicPr>
          <p:nvPr/>
        </p:nvPicPr>
        <p:blipFill>
          <a:blip r:embed="rId15"/>
          <a:stretch>
            <a:fillRect/>
          </a:stretch>
        </p:blipFill>
        <p:spPr>
          <a:xfrm>
            <a:off x="8416808" y="4211904"/>
            <a:ext cx="1660132" cy="1622093"/>
          </a:xfrm>
          <a:prstGeom prst="rect">
            <a:avLst/>
          </a:prstGeom>
        </p:spPr>
      </p:pic>
      <p:pic>
        <p:nvPicPr>
          <p:cNvPr id="35" name="Image 34">
            <a:extLst>
              <a:ext uri="{FF2B5EF4-FFF2-40B4-BE49-F238E27FC236}">
                <a16:creationId xmlns:a16="http://schemas.microsoft.com/office/drawing/2014/main" id="{962F535B-9FA3-4DD2-9E33-416FA8312503}"/>
              </a:ext>
            </a:extLst>
          </p:cNvPr>
          <p:cNvPicPr>
            <a:picLocks noChangeAspect="1"/>
          </p:cNvPicPr>
          <p:nvPr/>
        </p:nvPicPr>
        <p:blipFill>
          <a:blip r:embed="rId16"/>
          <a:stretch>
            <a:fillRect/>
          </a:stretch>
        </p:blipFill>
        <p:spPr>
          <a:xfrm>
            <a:off x="10221872" y="4227412"/>
            <a:ext cx="1611225" cy="1622093"/>
          </a:xfrm>
          <a:prstGeom prst="rect">
            <a:avLst/>
          </a:prstGeom>
        </p:spPr>
      </p:pic>
      <p:sp>
        <p:nvSpPr>
          <p:cNvPr id="36" name="ZoneTexte 35">
            <a:extLst>
              <a:ext uri="{FF2B5EF4-FFF2-40B4-BE49-F238E27FC236}">
                <a16:creationId xmlns:a16="http://schemas.microsoft.com/office/drawing/2014/main" id="{8B604299-35E4-4A3F-8686-E95BD2658BB9}"/>
              </a:ext>
            </a:extLst>
          </p:cNvPr>
          <p:cNvSpPr txBox="1"/>
          <p:nvPr/>
        </p:nvSpPr>
        <p:spPr>
          <a:xfrm>
            <a:off x="3486684" y="5802594"/>
            <a:ext cx="7836494" cy="369332"/>
          </a:xfrm>
          <a:prstGeom prst="rect">
            <a:avLst/>
          </a:prstGeom>
          <a:noFill/>
        </p:spPr>
        <p:txBody>
          <a:bodyPr wrap="square" rtlCol="0">
            <a:spAutoFit/>
          </a:bodyPr>
          <a:lstStyle/>
          <a:p>
            <a:r>
              <a:rPr lang="fr-FR" dirty="0"/>
              <a:t>Les cluster 7 et 6 sont assez proches des catégories de produits réels</a:t>
            </a:r>
          </a:p>
        </p:txBody>
      </p:sp>
      <p:sp>
        <p:nvSpPr>
          <p:cNvPr id="10" name="Rectangle 9">
            <a:extLst>
              <a:ext uri="{FF2B5EF4-FFF2-40B4-BE49-F238E27FC236}">
                <a16:creationId xmlns:a16="http://schemas.microsoft.com/office/drawing/2014/main" id="{9FB27FFC-5394-4205-9F44-501376E2B799}"/>
              </a:ext>
            </a:extLst>
          </p:cNvPr>
          <p:cNvSpPr/>
          <p:nvPr/>
        </p:nvSpPr>
        <p:spPr>
          <a:xfrm>
            <a:off x="10391686" y="1829594"/>
            <a:ext cx="1025495" cy="1615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FF0000"/>
              </a:solidFill>
            </a:endParaRPr>
          </a:p>
        </p:txBody>
      </p:sp>
      <p:sp>
        <p:nvSpPr>
          <p:cNvPr id="28" name="Rectangle 27">
            <a:extLst>
              <a:ext uri="{FF2B5EF4-FFF2-40B4-BE49-F238E27FC236}">
                <a16:creationId xmlns:a16="http://schemas.microsoft.com/office/drawing/2014/main" id="{9EE721FF-013C-48AA-8523-5D3AB7C7DD58}"/>
              </a:ext>
            </a:extLst>
          </p:cNvPr>
          <p:cNvSpPr/>
          <p:nvPr/>
        </p:nvSpPr>
        <p:spPr>
          <a:xfrm>
            <a:off x="10263176" y="4244505"/>
            <a:ext cx="1324921" cy="2078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Rectangle 29">
            <a:extLst>
              <a:ext uri="{FF2B5EF4-FFF2-40B4-BE49-F238E27FC236}">
                <a16:creationId xmlns:a16="http://schemas.microsoft.com/office/drawing/2014/main" id="{B7104810-049F-454B-B2C4-9445D2096172}"/>
              </a:ext>
            </a:extLst>
          </p:cNvPr>
          <p:cNvSpPr/>
          <p:nvPr/>
        </p:nvSpPr>
        <p:spPr>
          <a:xfrm>
            <a:off x="10988475" y="2683822"/>
            <a:ext cx="876399" cy="161576"/>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31">
            <a:extLst>
              <a:ext uri="{FF2B5EF4-FFF2-40B4-BE49-F238E27FC236}">
                <a16:creationId xmlns:a16="http://schemas.microsoft.com/office/drawing/2014/main" id="{CC938116-BD6D-45ED-8022-7905C9C9D2ED}"/>
              </a:ext>
            </a:extLst>
          </p:cNvPr>
          <p:cNvSpPr/>
          <p:nvPr/>
        </p:nvSpPr>
        <p:spPr>
          <a:xfrm>
            <a:off x="11049711" y="4649701"/>
            <a:ext cx="783385" cy="19066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Rectangle 33">
            <a:extLst>
              <a:ext uri="{FF2B5EF4-FFF2-40B4-BE49-F238E27FC236}">
                <a16:creationId xmlns:a16="http://schemas.microsoft.com/office/drawing/2014/main" id="{B3544E62-09A3-4E6E-997B-A1461EE66565}"/>
              </a:ext>
            </a:extLst>
          </p:cNvPr>
          <p:cNvSpPr/>
          <p:nvPr/>
        </p:nvSpPr>
        <p:spPr>
          <a:xfrm>
            <a:off x="10221872" y="3245675"/>
            <a:ext cx="731467" cy="161576"/>
          </a:xfrm>
          <a:prstGeom prst="rect">
            <a:avLst/>
          </a:prstGeom>
          <a:noFill/>
          <a:ln>
            <a:solidFill>
              <a:srgbClr val="FF9B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t>
            </a:r>
          </a:p>
        </p:txBody>
      </p:sp>
      <p:sp>
        <p:nvSpPr>
          <p:cNvPr id="37" name="Rectangle 36">
            <a:extLst>
              <a:ext uri="{FF2B5EF4-FFF2-40B4-BE49-F238E27FC236}">
                <a16:creationId xmlns:a16="http://schemas.microsoft.com/office/drawing/2014/main" id="{474A9F59-4AB3-4413-9B1A-5E5C03DC8639}"/>
              </a:ext>
            </a:extLst>
          </p:cNvPr>
          <p:cNvSpPr/>
          <p:nvPr/>
        </p:nvSpPr>
        <p:spPr>
          <a:xfrm>
            <a:off x="10188498" y="2680767"/>
            <a:ext cx="764842" cy="1615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t>
            </a:r>
          </a:p>
        </p:txBody>
      </p:sp>
      <p:sp>
        <p:nvSpPr>
          <p:cNvPr id="38" name="Rectangle 37">
            <a:extLst>
              <a:ext uri="{FF2B5EF4-FFF2-40B4-BE49-F238E27FC236}">
                <a16:creationId xmlns:a16="http://schemas.microsoft.com/office/drawing/2014/main" id="{E387739D-7F2F-4BBC-91D6-8558D4BBC7AE}"/>
              </a:ext>
            </a:extLst>
          </p:cNvPr>
          <p:cNvSpPr/>
          <p:nvPr/>
        </p:nvSpPr>
        <p:spPr>
          <a:xfrm>
            <a:off x="10263176" y="5420604"/>
            <a:ext cx="1569920" cy="279441"/>
          </a:xfrm>
          <a:prstGeom prst="rect">
            <a:avLst/>
          </a:prstGeom>
          <a:noFill/>
          <a:ln>
            <a:solidFill>
              <a:srgbClr val="FF9B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t>
            </a:r>
          </a:p>
        </p:txBody>
      </p:sp>
      <p:sp>
        <p:nvSpPr>
          <p:cNvPr id="40" name="Rectangle 39">
            <a:extLst>
              <a:ext uri="{FF2B5EF4-FFF2-40B4-BE49-F238E27FC236}">
                <a16:creationId xmlns:a16="http://schemas.microsoft.com/office/drawing/2014/main" id="{D7B9DDC0-212F-42C4-B43C-57E94F79F380}"/>
              </a:ext>
            </a:extLst>
          </p:cNvPr>
          <p:cNvSpPr/>
          <p:nvPr/>
        </p:nvSpPr>
        <p:spPr>
          <a:xfrm>
            <a:off x="10221871" y="4678789"/>
            <a:ext cx="764842" cy="1615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t>
            </a:r>
          </a:p>
        </p:txBody>
      </p:sp>
      <p:sp>
        <p:nvSpPr>
          <p:cNvPr id="42" name="Rectangle 41">
            <a:extLst>
              <a:ext uri="{FF2B5EF4-FFF2-40B4-BE49-F238E27FC236}">
                <a16:creationId xmlns:a16="http://schemas.microsoft.com/office/drawing/2014/main" id="{94ABD50A-893A-4218-998F-1FAFDA6B9D26}"/>
              </a:ext>
            </a:extLst>
          </p:cNvPr>
          <p:cNvSpPr/>
          <p:nvPr/>
        </p:nvSpPr>
        <p:spPr>
          <a:xfrm>
            <a:off x="8410982" y="5379393"/>
            <a:ext cx="1348316" cy="226649"/>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t>
            </a:r>
          </a:p>
        </p:txBody>
      </p:sp>
      <p:sp>
        <p:nvSpPr>
          <p:cNvPr id="43" name="Rectangle 42">
            <a:extLst>
              <a:ext uri="{FF2B5EF4-FFF2-40B4-BE49-F238E27FC236}">
                <a16:creationId xmlns:a16="http://schemas.microsoft.com/office/drawing/2014/main" id="{B57DEC7D-A220-4E87-B645-EED0A7BBA189}"/>
              </a:ext>
            </a:extLst>
          </p:cNvPr>
          <p:cNvSpPr/>
          <p:nvPr/>
        </p:nvSpPr>
        <p:spPr>
          <a:xfrm>
            <a:off x="8555887" y="3038707"/>
            <a:ext cx="1588867" cy="226649"/>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t>
            </a:r>
          </a:p>
        </p:txBody>
      </p:sp>
      <p:sp>
        <p:nvSpPr>
          <p:cNvPr id="44" name="Rectangle 43">
            <a:extLst>
              <a:ext uri="{FF2B5EF4-FFF2-40B4-BE49-F238E27FC236}">
                <a16:creationId xmlns:a16="http://schemas.microsoft.com/office/drawing/2014/main" id="{D410D10A-F473-4459-B93F-18F786B1F097}"/>
              </a:ext>
            </a:extLst>
          </p:cNvPr>
          <p:cNvSpPr/>
          <p:nvPr/>
        </p:nvSpPr>
        <p:spPr>
          <a:xfrm>
            <a:off x="8537233" y="4383993"/>
            <a:ext cx="1348316" cy="212765"/>
          </a:xfrm>
          <a:prstGeom prst="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t>
            </a:r>
          </a:p>
        </p:txBody>
      </p:sp>
      <p:sp>
        <p:nvSpPr>
          <p:cNvPr id="45" name="Rectangle 44">
            <a:extLst>
              <a:ext uri="{FF2B5EF4-FFF2-40B4-BE49-F238E27FC236}">
                <a16:creationId xmlns:a16="http://schemas.microsoft.com/office/drawing/2014/main" id="{C8083FD7-BE4C-44AC-A7D1-B69EB1B0751F}"/>
              </a:ext>
            </a:extLst>
          </p:cNvPr>
          <p:cNvSpPr/>
          <p:nvPr/>
        </p:nvSpPr>
        <p:spPr>
          <a:xfrm>
            <a:off x="8606496" y="2273496"/>
            <a:ext cx="1531661" cy="212765"/>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t>
            </a:r>
          </a:p>
        </p:txBody>
      </p:sp>
      <p:sp>
        <p:nvSpPr>
          <p:cNvPr id="46" name="Rectangle 45">
            <a:extLst>
              <a:ext uri="{FF2B5EF4-FFF2-40B4-BE49-F238E27FC236}">
                <a16:creationId xmlns:a16="http://schemas.microsoft.com/office/drawing/2014/main" id="{9D7D5354-5002-47CF-8E2D-D69A4F818DB6}"/>
              </a:ext>
            </a:extLst>
          </p:cNvPr>
          <p:cNvSpPr/>
          <p:nvPr/>
        </p:nvSpPr>
        <p:spPr>
          <a:xfrm>
            <a:off x="8846933" y="4549269"/>
            <a:ext cx="1183548" cy="1349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t>
            </a:r>
          </a:p>
        </p:txBody>
      </p:sp>
      <p:sp>
        <p:nvSpPr>
          <p:cNvPr id="47" name="Rectangle 46">
            <a:extLst>
              <a:ext uri="{FF2B5EF4-FFF2-40B4-BE49-F238E27FC236}">
                <a16:creationId xmlns:a16="http://schemas.microsoft.com/office/drawing/2014/main" id="{65B77812-469A-469F-AA7A-DA255FE1EE9D}"/>
              </a:ext>
            </a:extLst>
          </p:cNvPr>
          <p:cNvSpPr/>
          <p:nvPr/>
        </p:nvSpPr>
        <p:spPr>
          <a:xfrm>
            <a:off x="8572714" y="2050787"/>
            <a:ext cx="1186583" cy="1726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t>
            </a:r>
          </a:p>
        </p:txBody>
      </p:sp>
      <p:sp>
        <p:nvSpPr>
          <p:cNvPr id="48" name="Rectangle 47">
            <a:extLst>
              <a:ext uri="{FF2B5EF4-FFF2-40B4-BE49-F238E27FC236}">
                <a16:creationId xmlns:a16="http://schemas.microsoft.com/office/drawing/2014/main" id="{190CEE62-D38B-4D1F-BC91-804DEE0455AE}"/>
              </a:ext>
            </a:extLst>
          </p:cNvPr>
          <p:cNvSpPr/>
          <p:nvPr/>
        </p:nvSpPr>
        <p:spPr>
          <a:xfrm>
            <a:off x="8461069" y="5034564"/>
            <a:ext cx="1569411" cy="1974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t>
            </a:r>
          </a:p>
        </p:txBody>
      </p:sp>
      <p:sp>
        <p:nvSpPr>
          <p:cNvPr id="49" name="Rectangle 48">
            <a:extLst>
              <a:ext uri="{FF2B5EF4-FFF2-40B4-BE49-F238E27FC236}">
                <a16:creationId xmlns:a16="http://schemas.microsoft.com/office/drawing/2014/main" id="{F892A833-F244-439A-A0FB-46931D717288}"/>
              </a:ext>
            </a:extLst>
          </p:cNvPr>
          <p:cNvSpPr/>
          <p:nvPr/>
        </p:nvSpPr>
        <p:spPr>
          <a:xfrm>
            <a:off x="8581895" y="2828640"/>
            <a:ext cx="1569411" cy="1974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t>
            </a:r>
          </a:p>
        </p:txBody>
      </p:sp>
      <p:sp>
        <p:nvSpPr>
          <p:cNvPr id="12" name="ZoneTexte 11">
            <a:extLst>
              <a:ext uri="{FF2B5EF4-FFF2-40B4-BE49-F238E27FC236}">
                <a16:creationId xmlns:a16="http://schemas.microsoft.com/office/drawing/2014/main" id="{2264F3DB-0FD8-429B-B5A4-99FBD583DE40}"/>
              </a:ext>
            </a:extLst>
          </p:cNvPr>
          <p:cNvSpPr txBox="1"/>
          <p:nvPr/>
        </p:nvSpPr>
        <p:spPr>
          <a:xfrm>
            <a:off x="524344" y="1574302"/>
            <a:ext cx="11229260" cy="246221"/>
          </a:xfrm>
          <a:prstGeom prst="rect">
            <a:avLst/>
          </a:prstGeom>
          <a:noFill/>
        </p:spPr>
        <p:txBody>
          <a:bodyPr wrap="square" rtlCol="0">
            <a:spAutoFit/>
          </a:bodyPr>
          <a:lstStyle/>
          <a:p>
            <a:r>
              <a:rPr lang="fr-FR" sz="1000" dirty="0"/>
              <a:t>P1		P2		P3                                       P4                                            P5                                                P6                                            P7</a:t>
            </a:r>
          </a:p>
        </p:txBody>
      </p:sp>
      <p:sp>
        <p:nvSpPr>
          <p:cNvPr id="50" name="ZoneTexte 49">
            <a:extLst>
              <a:ext uri="{FF2B5EF4-FFF2-40B4-BE49-F238E27FC236}">
                <a16:creationId xmlns:a16="http://schemas.microsoft.com/office/drawing/2014/main" id="{1E9DE8FD-EC6F-4370-B8ED-0647887B9FEC}"/>
              </a:ext>
            </a:extLst>
          </p:cNvPr>
          <p:cNvSpPr txBox="1"/>
          <p:nvPr/>
        </p:nvSpPr>
        <p:spPr>
          <a:xfrm>
            <a:off x="481370" y="3938955"/>
            <a:ext cx="11229260" cy="246221"/>
          </a:xfrm>
          <a:prstGeom prst="rect">
            <a:avLst/>
          </a:prstGeom>
          <a:noFill/>
        </p:spPr>
        <p:txBody>
          <a:bodyPr wrap="square" rtlCol="0">
            <a:spAutoFit/>
          </a:bodyPr>
          <a:lstStyle/>
          <a:p>
            <a:r>
              <a:rPr lang="fr-FR" sz="1000" dirty="0"/>
              <a:t>C1		C2		C3                                       C4                                            C5                                                C6                                            C7</a:t>
            </a:r>
          </a:p>
        </p:txBody>
      </p:sp>
      <p:sp>
        <p:nvSpPr>
          <p:cNvPr id="52" name="Rectangle 51">
            <a:extLst>
              <a:ext uri="{FF2B5EF4-FFF2-40B4-BE49-F238E27FC236}">
                <a16:creationId xmlns:a16="http://schemas.microsoft.com/office/drawing/2014/main" id="{BDFC9C6E-2DCA-49FF-84FA-8AE92362A9B6}"/>
              </a:ext>
            </a:extLst>
          </p:cNvPr>
          <p:cNvSpPr/>
          <p:nvPr/>
        </p:nvSpPr>
        <p:spPr>
          <a:xfrm>
            <a:off x="401652" y="1887706"/>
            <a:ext cx="949503" cy="1630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3" name="Rectangle 52">
            <a:extLst>
              <a:ext uri="{FF2B5EF4-FFF2-40B4-BE49-F238E27FC236}">
                <a16:creationId xmlns:a16="http://schemas.microsoft.com/office/drawing/2014/main" id="{D770451C-F7BF-4A26-BDC6-673DD9EB7581}"/>
              </a:ext>
            </a:extLst>
          </p:cNvPr>
          <p:cNvSpPr/>
          <p:nvPr/>
        </p:nvSpPr>
        <p:spPr>
          <a:xfrm>
            <a:off x="658811" y="5453612"/>
            <a:ext cx="949503" cy="1630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t>
            </a:r>
          </a:p>
        </p:txBody>
      </p:sp>
      <p:sp>
        <p:nvSpPr>
          <p:cNvPr id="54" name="Rectangle 53">
            <a:extLst>
              <a:ext uri="{FF2B5EF4-FFF2-40B4-BE49-F238E27FC236}">
                <a16:creationId xmlns:a16="http://schemas.microsoft.com/office/drawing/2014/main" id="{EDAA0BAB-3A6A-4FC9-8377-DB717E3697D8}"/>
              </a:ext>
            </a:extLst>
          </p:cNvPr>
          <p:cNvSpPr/>
          <p:nvPr/>
        </p:nvSpPr>
        <p:spPr>
          <a:xfrm>
            <a:off x="181832" y="3147400"/>
            <a:ext cx="1354214" cy="1788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5" name="Rectangle 54">
            <a:extLst>
              <a:ext uri="{FF2B5EF4-FFF2-40B4-BE49-F238E27FC236}">
                <a16:creationId xmlns:a16="http://schemas.microsoft.com/office/drawing/2014/main" id="{E6D7D003-8A4C-4B95-B10C-50ED83ED41FF}"/>
              </a:ext>
            </a:extLst>
          </p:cNvPr>
          <p:cNvSpPr/>
          <p:nvPr/>
        </p:nvSpPr>
        <p:spPr>
          <a:xfrm>
            <a:off x="266881" y="5034564"/>
            <a:ext cx="1354214" cy="1788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6" name="Rectangle 55">
            <a:extLst>
              <a:ext uri="{FF2B5EF4-FFF2-40B4-BE49-F238E27FC236}">
                <a16:creationId xmlns:a16="http://schemas.microsoft.com/office/drawing/2014/main" id="{D57EDE24-BA4C-49DF-B8EA-7285FCFBACB1}"/>
              </a:ext>
            </a:extLst>
          </p:cNvPr>
          <p:cNvSpPr/>
          <p:nvPr/>
        </p:nvSpPr>
        <p:spPr>
          <a:xfrm>
            <a:off x="94405" y="2860849"/>
            <a:ext cx="1354214" cy="17886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7" name="Rectangle 56">
            <a:extLst>
              <a:ext uri="{FF2B5EF4-FFF2-40B4-BE49-F238E27FC236}">
                <a16:creationId xmlns:a16="http://schemas.microsoft.com/office/drawing/2014/main" id="{2EB8051D-3F53-4FBD-B09B-160C4E74F5F5}"/>
              </a:ext>
            </a:extLst>
          </p:cNvPr>
          <p:cNvSpPr/>
          <p:nvPr/>
        </p:nvSpPr>
        <p:spPr>
          <a:xfrm>
            <a:off x="138656" y="4419908"/>
            <a:ext cx="1354214" cy="17886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2" name="Connecteur droit avec flèche 21">
            <a:extLst>
              <a:ext uri="{FF2B5EF4-FFF2-40B4-BE49-F238E27FC236}">
                <a16:creationId xmlns:a16="http://schemas.microsoft.com/office/drawing/2014/main" id="{83087AC5-B8F6-44D1-90CC-C971031E0933}"/>
              </a:ext>
            </a:extLst>
          </p:cNvPr>
          <p:cNvCxnSpPr/>
          <p:nvPr/>
        </p:nvCxnSpPr>
        <p:spPr>
          <a:xfrm>
            <a:off x="9759297" y="3597779"/>
            <a:ext cx="0" cy="464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a:extLst>
              <a:ext uri="{FF2B5EF4-FFF2-40B4-BE49-F238E27FC236}">
                <a16:creationId xmlns:a16="http://schemas.microsoft.com/office/drawing/2014/main" id="{1C6A1E88-275D-49AE-8338-98D20FB98518}"/>
              </a:ext>
            </a:extLst>
          </p:cNvPr>
          <p:cNvCxnSpPr/>
          <p:nvPr/>
        </p:nvCxnSpPr>
        <p:spPr>
          <a:xfrm>
            <a:off x="11426674" y="3629025"/>
            <a:ext cx="0" cy="464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0DB5CA7D-B02D-4569-9D62-CFC81A5B9331}"/>
              </a:ext>
            </a:extLst>
          </p:cNvPr>
          <p:cNvCxnSpPr/>
          <p:nvPr/>
        </p:nvCxnSpPr>
        <p:spPr>
          <a:xfrm>
            <a:off x="1115993" y="3629025"/>
            <a:ext cx="0" cy="464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7161BB3C-C980-422B-B1DB-C37F364565DD}"/>
              </a:ext>
            </a:extLst>
          </p:cNvPr>
          <p:cNvSpPr/>
          <p:nvPr/>
        </p:nvSpPr>
        <p:spPr>
          <a:xfrm>
            <a:off x="3422057" y="2579246"/>
            <a:ext cx="927752" cy="1541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1" name="Rectangle 60">
            <a:extLst>
              <a:ext uri="{FF2B5EF4-FFF2-40B4-BE49-F238E27FC236}">
                <a16:creationId xmlns:a16="http://schemas.microsoft.com/office/drawing/2014/main" id="{FB885B8A-1BB6-40DD-BC74-3F8F78C4F3A9}"/>
              </a:ext>
            </a:extLst>
          </p:cNvPr>
          <p:cNvSpPr/>
          <p:nvPr/>
        </p:nvSpPr>
        <p:spPr>
          <a:xfrm>
            <a:off x="3334371" y="5289963"/>
            <a:ext cx="1354214" cy="1788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2" name="Connecteur droit avec flèche 61">
            <a:extLst>
              <a:ext uri="{FF2B5EF4-FFF2-40B4-BE49-F238E27FC236}">
                <a16:creationId xmlns:a16="http://schemas.microsoft.com/office/drawing/2014/main" id="{EC880356-5D1E-4EF9-95C6-191476CBE11C}"/>
              </a:ext>
            </a:extLst>
          </p:cNvPr>
          <p:cNvCxnSpPr/>
          <p:nvPr/>
        </p:nvCxnSpPr>
        <p:spPr>
          <a:xfrm>
            <a:off x="4166846" y="3629025"/>
            <a:ext cx="0" cy="464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05FB0AD-8876-4BDA-AA3F-96F6369B150E}"/>
              </a:ext>
            </a:extLst>
          </p:cNvPr>
          <p:cNvSpPr/>
          <p:nvPr/>
        </p:nvSpPr>
        <p:spPr>
          <a:xfrm>
            <a:off x="3689964" y="2820095"/>
            <a:ext cx="927752" cy="154175"/>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4" name="Rectangle 63">
            <a:extLst>
              <a:ext uri="{FF2B5EF4-FFF2-40B4-BE49-F238E27FC236}">
                <a16:creationId xmlns:a16="http://schemas.microsoft.com/office/drawing/2014/main" id="{F06CBB5A-BFAA-479A-A805-B11FCF6EC463}"/>
              </a:ext>
            </a:extLst>
          </p:cNvPr>
          <p:cNvSpPr/>
          <p:nvPr/>
        </p:nvSpPr>
        <p:spPr>
          <a:xfrm>
            <a:off x="3495425" y="4655603"/>
            <a:ext cx="1354214" cy="17886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3064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a:xfrm>
            <a:off x="521207" y="448056"/>
            <a:ext cx="11562546" cy="640080"/>
          </a:xfrm>
        </p:spPr>
        <p:txBody>
          <a:bodyPr>
            <a:normAutofit fontScale="90000"/>
          </a:bodyPr>
          <a:lstStyle/>
          <a:p>
            <a:r>
              <a:rPr lang="fr-FR" sz="2000" b="1" dirty="0">
                <a:solidFill>
                  <a:schemeClr val="tx1"/>
                </a:solidFill>
                <a:latin typeface="+mn-lt"/>
                <a:ea typeface="+mn-ea"/>
                <a:cs typeface="+mn-cs"/>
              </a:rPr>
              <a:t>Texte : catégorie de produit vs cluster: fréquence de mots pour la catégorie 6 ‘Beauty and </a:t>
            </a:r>
            <a:r>
              <a:rPr lang="fr-FR" sz="2000" b="1" dirty="0" err="1">
                <a:solidFill>
                  <a:schemeClr val="tx1"/>
                </a:solidFill>
                <a:latin typeface="+mn-lt"/>
                <a:ea typeface="+mn-ea"/>
                <a:cs typeface="+mn-cs"/>
              </a:rPr>
              <a:t>personal</a:t>
            </a:r>
            <a:r>
              <a:rPr lang="fr-FR" sz="2000" b="1" dirty="0">
                <a:solidFill>
                  <a:schemeClr val="tx1"/>
                </a:solidFill>
                <a:latin typeface="+mn-lt"/>
                <a:ea typeface="+mn-ea"/>
                <a:cs typeface="+mn-cs"/>
              </a:rPr>
              <a:t> care’ </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pic>
        <p:nvPicPr>
          <p:cNvPr id="14" name="Image 13">
            <a:extLst>
              <a:ext uri="{FF2B5EF4-FFF2-40B4-BE49-F238E27FC236}">
                <a16:creationId xmlns:a16="http://schemas.microsoft.com/office/drawing/2014/main" id="{19DAAC5B-B4EC-45F8-8025-3EB3E560A318}"/>
              </a:ext>
            </a:extLst>
          </p:cNvPr>
          <p:cNvPicPr>
            <a:picLocks noChangeAspect="1"/>
          </p:cNvPicPr>
          <p:nvPr/>
        </p:nvPicPr>
        <p:blipFill>
          <a:blip r:embed="rId3"/>
          <a:stretch>
            <a:fillRect/>
          </a:stretch>
        </p:blipFill>
        <p:spPr>
          <a:xfrm>
            <a:off x="7130185" y="1587133"/>
            <a:ext cx="4725537" cy="4943742"/>
          </a:xfrm>
          <a:prstGeom prst="rect">
            <a:avLst/>
          </a:prstGeom>
        </p:spPr>
      </p:pic>
      <p:sp>
        <p:nvSpPr>
          <p:cNvPr id="16" name="ZoneTexte 15">
            <a:extLst>
              <a:ext uri="{FF2B5EF4-FFF2-40B4-BE49-F238E27FC236}">
                <a16:creationId xmlns:a16="http://schemas.microsoft.com/office/drawing/2014/main" id="{48871C27-D950-44EE-9285-B9933BC05F9B}"/>
              </a:ext>
            </a:extLst>
          </p:cNvPr>
          <p:cNvSpPr txBox="1"/>
          <p:nvPr/>
        </p:nvSpPr>
        <p:spPr>
          <a:xfrm>
            <a:off x="2076628" y="1238917"/>
            <a:ext cx="2683379" cy="369332"/>
          </a:xfrm>
          <a:prstGeom prst="rect">
            <a:avLst/>
          </a:prstGeom>
          <a:noFill/>
        </p:spPr>
        <p:txBody>
          <a:bodyPr wrap="square" rtlCol="0">
            <a:spAutoFit/>
          </a:bodyPr>
          <a:lstStyle/>
          <a:p>
            <a:r>
              <a:rPr lang="fr-FR" dirty="0"/>
              <a:t>Catégorie de Produit</a:t>
            </a:r>
          </a:p>
        </p:txBody>
      </p:sp>
      <p:sp>
        <p:nvSpPr>
          <p:cNvPr id="30" name="ZoneTexte 29">
            <a:extLst>
              <a:ext uri="{FF2B5EF4-FFF2-40B4-BE49-F238E27FC236}">
                <a16:creationId xmlns:a16="http://schemas.microsoft.com/office/drawing/2014/main" id="{2A84ADC8-B2EF-4D83-9436-FCB0C894D1CB}"/>
              </a:ext>
            </a:extLst>
          </p:cNvPr>
          <p:cNvSpPr txBox="1"/>
          <p:nvPr/>
        </p:nvSpPr>
        <p:spPr>
          <a:xfrm>
            <a:off x="8510188" y="1269536"/>
            <a:ext cx="1965533" cy="369332"/>
          </a:xfrm>
          <a:prstGeom prst="rect">
            <a:avLst/>
          </a:prstGeom>
          <a:noFill/>
        </p:spPr>
        <p:txBody>
          <a:bodyPr wrap="square" rtlCol="0">
            <a:spAutoFit/>
          </a:bodyPr>
          <a:lstStyle/>
          <a:p>
            <a:r>
              <a:rPr lang="fr-FR" dirty="0"/>
              <a:t>Cluster</a:t>
            </a:r>
          </a:p>
        </p:txBody>
      </p:sp>
      <p:pic>
        <p:nvPicPr>
          <p:cNvPr id="22" name="Image 21">
            <a:extLst>
              <a:ext uri="{FF2B5EF4-FFF2-40B4-BE49-F238E27FC236}">
                <a16:creationId xmlns:a16="http://schemas.microsoft.com/office/drawing/2014/main" id="{9027F5E3-6EFC-422B-9258-DA68553086EB}"/>
              </a:ext>
            </a:extLst>
          </p:cNvPr>
          <p:cNvPicPr>
            <a:picLocks noChangeAspect="1"/>
          </p:cNvPicPr>
          <p:nvPr/>
        </p:nvPicPr>
        <p:blipFill>
          <a:blip r:embed="rId4"/>
          <a:stretch>
            <a:fillRect/>
          </a:stretch>
        </p:blipFill>
        <p:spPr>
          <a:xfrm>
            <a:off x="1165746" y="1608248"/>
            <a:ext cx="4930254" cy="4995509"/>
          </a:xfrm>
          <a:prstGeom prst="rect">
            <a:avLst/>
          </a:prstGeom>
        </p:spPr>
      </p:pic>
      <p:cxnSp>
        <p:nvCxnSpPr>
          <p:cNvPr id="34" name="Connecteur droit avec flèche 33">
            <a:extLst>
              <a:ext uri="{FF2B5EF4-FFF2-40B4-BE49-F238E27FC236}">
                <a16:creationId xmlns:a16="http://schemas.microsoft.com/office/drawing/2014/main" id="{280464D0-43F1-45F2-B687-3CFCBD025F11}"/>
              </a:ext>
            </a:extLst>
          </p:cNvPr>
          <p:cNvCxnSpPr>
            <a:cxnSpLocks/>
          </p:cNvCxnSpPr>
          <p:nvPr/>
        </p:nvCxnSpPr>
        <p:spPr>
          <a:xfrm flipV="1">
            <a:off x="5155218" y="1726250"/>
            <a:ext cx="2339444" cy="470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Connecteur droit avec flèche 36">
            <a:extLst>
              <a:ext uri="{FF2B5EF4-FFF2-40B4-BE49-F238E27FC236}">
                <a16:creationId xmlns:a16="http://schemas.microsoft.com/office/drawing/2014/main" id="{47AE2116-2C72-4EBD-ACAE-0B8F57427E92}"/>
              </a:ext>
            </a:extLst>
          </p:cNvPr>
          <p:cNvCxnSpPr>
            <a:cxnSpLocks/>
          </p:cNvCxnSpPr>
          <p:nvPr/>
        </p:nvCxnSpPr>
        <p:spPr>
          <a:xfrm>
            <a:off x="4273649" y="2431280"/>
            <a:ext cx="3545753" cy="4031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necteur droit avec flèche 38">
            <a:extLst>
              <a:ext uri="{FF2B5EF4-FFF2-40B4-BE49-F238E27FC236}">
                <a16:creationId xmlns:a16="http://schemas.microsoft.com/office/drawing/2014/main" id="{5F5D44EF-01D4-447E-BB03-0253D01C98C5}"/>
              </a:ext>
            </a:extLst>
          </p:cNvPr>
          <p:cNvCxnSpPr>
            <a:cxnSpLocks/>
          </p:cNvCxnSpPr>
          <p:nvPr/>
        </p:nvCxnSpPr>
        <p:spPr>
          <a:xfrm>
            <a:off x="5709610" y="1793166"/>
            <a:ext cx="2007242" cy="1536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Connecteur droit avec flèche 40">
            <a:extLst>
              <a:ext uri="{FF2B5EF4-FFF2-40B4-BE49-F238E27FC236}">
                <a16:creationId xmlns:a16="http://schemas.microsoft.com/office/drawing/2014/main" id="{01D77D70-8A77-4879-9486-234418241E58}"/>
              </a:ext>
            </a:extLst>
          </p:cNvPr>
          <p:cNvCxnSpPr>
            <a:cxnSpLocks/>
          </p:cNvCxnSpPr>
          <p:nvPr/>
        </p:nvCxnSpPr>
        <p:spPr>
          <a:xfrm flipV="1">
            <a:off x="4171099" y="2632832"/>
            <a:ext cx="3127009" cy="255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7287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a:xfrm>
            <a:off x="521207" y="448056"/>
            <a:ext cx="11562546" cy="640080"/>
          </a:xfrm>
        </p:spPr>
        <p:txBody>
          <a:bodyPr>
            <a:normAutofit/>
          </a:bodyPr>
          <a:lstStyle/>
          <a:p>
            <a:r>
              <a:rPr lang="fr-FR" sz="2000" b="1" dirty="0">
                <a:solidFill>
                  <a:schemeClr val="tx1"/>
                </a:solidFill>
                <a:latin typeface="+mn-lt"/>
                <a:ea typeface="+mn-ea"/>
                <a:cs typeface="+mn-cs"/>
              </a:rPr>
              <a:t>Texte : catégorie de produit vs cluster: fréquence de mots pour la catégorie 7 ‘Computers’ </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sp>
        <p:nvSpPr>
          <p:cNvPr id="16" name="ZoneTexte 15">
            <a:extLst>
              <a:ext uri="{FF2B5EF4-FFF2-40B4-BE49-F238E27FC236}">
                <a16:creationId xmlns:a16="http://schemas.microsoft.com/office/drawing/2014/main" id="{48871C27-D950-44EE-9285-B9933BC05F9B}"/>
              </a:ext>
            </a:extLst>
          </p:cNvPr>
          <p:cNvSpPr txBox="1"/>
          <p:nvPr/>
        </p:nvSpPr>
        <p:spPr>
          <a:xfrm>
            <a:off x="2076628" y="1238917"/>
            <a:ext cx="2683379" cy="369332"/>
          </a:xfrm>
          <a:prstGeom prst="rect">
            <a:avLst/>
          </a:prstGeom>
          <a:noFill/>
        </p:spPr>
        <p:txBody>
          <a:bodyPr wrap="square" rtlCol="0">
            <a:spAutoFit/>
          </a:bodyPr>
          <a:lstStyle/>
          <a:p>
            <a:r>
              <a:rPr lang="fr-FR" dirty="0"/>
              <a:t>Catégorie de Produit</a:t>
            </a:r>
          </a:p>
        </p:txBody>
      </p:sp>
      <p:sp>
        <p:nvSpPr>
          <p:cNvPr id="30" name="ZoneTexte 29">
            <a:extLst>
              <a:ext uri="{FF2B5EF4-FFF2-40B4-BE49-F238E27FC236}">
                <a16:creationId xmlns:a16="http://schemas.microsoft.com/office/drawing/2014/main" id="{2A84ADC8-B2EF-4D83-9436-FCB0C894D1CB}"/>
              </a:ext>
            </a:extLst>
          </p:cNvPr>
          <p:cNvSpPr txBox="1"/>
          <p:nvPr/>
        </p:nvSpPr>
        <p:spPr>
          <a:xfrm>
            <a:off x="8510188" y="1269536"/>
            <a:ext cx="1965533" cy="369332"/>
          </a:xfrm>
          <a:prstGeom prst="rect">
            <a:avLst/>
          </a:prstGeom>
          <a:noFill/>
        </p:spPr>
        <p:txBody>
          <a:bodyPr wrap="square" rtlCol="0">
            <a:spAutoFit/>
          </a:bodyPr>
          <a:lstStyle/>
          <a:p>
            <a:r>
              <a:rPr lang="fr-FR" dirty="0"/>
              <a:t>Cluster</a:t>
            </a:r>
          </a:p>
        </p:txBody>
      </p:sp>
      <p:pic>
        <p:nvPicPr>
          <p:cNvPr id="6" name="Image 5">
            <a:extLst>
              <a:ext uri="{FF2B5EF4-FFF2-40B4-BE49-F238E27FC236}">
                <a16:creationId xmlns:a16="http://schemas.microsoft.com/office/drawing/2014/main" id="{89AC5DEA-A051-4F1C-BDF5-344B52745E4C}"/>
              </a:ext>
            </a:extLst>
          </p:cNvPr>
          <p:cNvPicPr>
            <a:picLocks noChangeAspect="1"/>
          </p:cNvPicPr>
          <p:nvPr/>
        </p:nvPicPr>
        <p:blipFill>
          <a:blip r:embed="rId3"/>
          <a:stretch>
            <a:fillRect/>
          </a:stretch>
        </p:blipFill>
        <p:spPr>
          <a:xfrm>
            <a:off x="1102407" y="1573943"/>
            <a:ext cx="3506393" cy="4800848"/>
          </a:xfrm>
          <a:prstGeom prst="rect">
            <a:avLst/>
          </a:prstGeom>
        </p:spPr>
      </p:pic>
      <p:pic>
        <p:nvPicPr>
          <p:cNvPr id="8" name="Image 7">
            <a:extLst>
              <a:ext uri="{FF2B5EF4-FFF2-40B4-BE49-F238E27FC236}">
                <a16:creationId xmlns:a16="http://schemas.microsoft.com/office/drawing/2014/main" id="{97EC261C-C919-40E3-8396-2F0BECF2A539}"/>
              </a:ext>
            </a:extLst>
          </p:cNvPr>
          <p:cNvPicPr>
            <a:picLocks noChangeAspect="1"/>
          </p:cNvPicPr>
          <p:nvPr/>
        </p:nvPicPr>
        <p:blipFill>
          <a:blip r:embed="rId4"/>
          <a:stretch>
            <a:fillRect/>
          </a:stretch>
        </p:blipFill>
        <p:spPr>
          <a:xfrm>
            <a:off x="6898572" y="1573943"/>
            <a:ext cx="3662217" cy="4836001"/>
          </a:xfrm>
          <a:prstGeom prst="rect">
            <a:avLst/>
          </a:prstGeom>
        </p:spPr>
      </p:pic>
      <p:cxnSp>
        <p:nvCxnSpPr>
          <p:cNvPr id="10" name="Connecteur droit avec flèche 9">
            <a:extLst>
              <a:ext uri="{FF2B5EF4-FFF2-40B4-BE49-F238E27FC236}">
                <a16:creationId xmlns:a16="http://schemas.microsoft.com/office/drawing/2014/main" id="{87450F04-6EA1-499E-A474-DC9B7D33F4F2}"/>
              </a:ext>
            </a:extLst>
          </p:cNvPr>
          <p:cNvCxnSpPr>
            <a:cxnSpLocks/>
          </p:cNvCxnSpPr>
          <p:nvPr/>
        </p:nvCxnSpPr>
        <p:spPr>
          <a:xfrm>
            <a:off x="3743058" y="2153540"/>
            <a:ext cx="34097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Connecteur droit avec flèche 14">
            <a:extLst>
              <a:ext uri="{FF2B5EF4-FFF2-40B4-BE49-F238E27FC236}">
                <a16:creationId xmlns:a16="http://schemas.microsoft.com/office/drawing/2014/main" id="{9D6D39FB-DC83-46B6-A811-3B93A6573E43}"/>
              </a:ext>
            </a:extLst>
          </p:cNvPr>
          <p:cNvCxnSpPr>
            <a:cxnSpLocks/>
          </p:cNvCxnSpPr>
          <p:nvPr/>
        </p:nvCxnSpPr>
        <p:spPr>
          <a:xfrm flipV="1">
            <a:off x="3392680" y="1751889"/>
            <a:ext cx="3922520" cy="7947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Connecteur droit avec flèche 19">
            <a:extLst>
              <a:ext uri="{FF2B5EF4-FFF2-40B4-BE49-F238E27FC236}">
                <a16:creationId xmlns:a16="http://schemas.microsoft.com/office/drawing/2014/main" id="{2B3E4C42-065A-4E80-8FEB-4D5ECC6CD0F6}"/>
              </a:ext>
            </a:extLst>
          </p:cNvPr>
          <p:cNvCxnSpPr>
            <a:cxnSpLocks/>
          </p:cNvCxnSpPr>
          <p:nvPr/>
        </p:nvCxnSpPr>
        <p:spPr>
          <a:xfrm flipV="1">
            <a:off x="2686228" y="3307222"/>
            <a:ext cx="4560606" cy="14684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60EE093A-C965-4A44-84AC-784386DA48F1}"/>
              </a:ext>
            </a:extLst>
          </p:cNvPr>
          <p:cNvCxnSpPr>
            <a:cxnSpLocks/>
          </p:cNvCxnSpPr>
          <p:nvPr/>
        </p:nvCxnSpPr>
        <p:spPr>
          <a:xfrm flipV="1">
            <a:off x="3022596" y="2368824"/>
            <a:ext cx="4386608" cy="10754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necteur droit avec flèche 23">
            <a:extLst>
              <a:ext uri="{FF2B5EF4-FFF2-40B4-BE49-F238E27FC236}">
                <a16:creationId xmlns:a16="http://schemas.microsoft.com/office/drawing/2014/main" id="{BBD16C27-8AA5-48D8-BB1D-8C0C57D3BC50}"/>
              </a:ext>
            </a:extLst>
          </p:cNvPr>
          <p:cNvCxnSpPr>
            <a:cxnSpLocks/>
          </p:cNvCxnSpPr>
          <p:nvPr/>
        </p:nvCxnSpPr>
        <p:spPr>
          <a:xfrm>
            <a:off x="3013126" y="3262736"/>
            <a:ext cx="4481536" cy="8470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506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p:txBody>
          <a:bodyPr>
            <a:normAutofit/>
          </a:bodyPr>
          <a:lstStyle/>
          <a:p>
            <a:r>
              <a:rPr lang="fr-FR" sz="2000" b="1" dirty="0">
                <a:solidFill>
                  <a:schemeClr val="tx1"/>
                </a:solidFill>
                <a:latin typeface="+mn-lt"/>
                <a:ea typeface="+mn-ea"/>
                <a:cs typeface="+mn-cs"/>
              </a:rPr>
              <a:t>Image: TSNE après réduction de </a:t>
            </a:r>
            <a:r>
              <a:rPr lang="fr-FR" sz="2000" b="1" dirty="0" err="1">
                <a:solidFill>
                  <a:schemeClr val="tx1"/>
                </a:solidFill>
                <a:latin typeface="+mn-lt"/>
                <a:ea typeface="+mn-ea"/>
                <a:cs typeface="+mn-cs"/>
              </a:rPr>
              <a:t>features</a:t>
            </a:r>
            <a:r>
              <a:rPr lang="fr-FR" sz="2000" b="1" dirty="0">
                <a:solidFill>
                  <a:schemeClr val="tx1"/>
                </a:solidFill>
                <a:latin typeface="+mn-lt"/>
                <a:ea typeface="+mn-ea"/>
                <a:cs typeface="+mn-cs"/>
              </a:rPr>
              <a:t> par ACP</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pic>
        <p:nvPicPr>
          <p:cNvPr id="7" name="Image 6">
            <a:extLst>
              <a:ext uri="{FF2B5EF4-FFF2-40B4-BE49-F238E27FC236}">
                <a16:creationId xmlns:a16="http://schemas.microsoft.com/office/drawing/2014/main" id="{CD0696AA-816F-47CD-8EB5-46C08C2914D8}"/>
              </a:ext>
            </a:extLst>
          </p:cNvPr>
          <p:cNvPicPr>
            <a:picLocks noChangeAspect="1"/>
          </p:cNvPicPr>
          <p:nvPr/>
        </p:nvPicPr>
        <p:blipFill>
          <a:blip r:embed="rId3"/>
          <a:stretch>
            <a:fillRect/>
          </a:stretch>
        </p:blipFill>
        <p:spPr>
          <a:xfrm>
            <a:off x="622400" y="1627637"/>
            <a:ext cx="5409524" cy="3876190"/>
          </a:xfrm>
          <a:prstGeom prst="rect">
            <a:avLst/>
          </a:prstGeom>
        </p:spPr>
      </p:pic>
      <p:pic>
        <p:nvPicPr>
          <p:cNvPr id="9" name="Image 8">
            <a:extLst>
              <a:ext uri="{FF2B5EF4-FFF2-40B4-BE49-F238E27FC236}">
                <a16:creationId xmlns:a16="http://schemas.microsoft.com/office/drawing/2014/main" id="{07F624A9-E292-40AE-8FE1-F43AF930D4D8}"/>
              </a:ext>
            </a:extLst>
          </p:cNvPr>
          <p:cNvPicPr>
            <a:picLocks noChangeAspect="1"/>
          </p:cNvPicPr>
          <p:nvPr/>
        </p:nvPicPr>
        <p:blipFill>
          <a:blip r:embed="rId4"/>
          <a:stretch>
            <a:fillRect/>
          </a:stretch>
        </p:blipFill>
        <p:spPr>
          <a:xfrm>
            <a:off x="6317647" y="1678056"/>
            <a:ext cx="5703876" cy="3825771"/>
          </a:xfrm>
          <a:prstGeom prst="rect">
            <a:avLst/>
          </a:prstGeom>
        </p:spPr>
      </p:pic>
      <p:sp>
        <p:nvSpPr>
          <p:cNvPr id="10" name="ZoneTexte 9">
            <a:extLst>
              <a:ext uri="{FF2B5EF4-FFF2-40B4-BE49-F238E27FC236}">
                <a16:creationId xmlns:a16="http://schemas.microsoft.com/office/drawing/2014/main" id="{E4D933A5-F6A6-4829-809C-0FA8FD537A8C}"/>
              </a:ext>
            </a:extLst>
          </p:cNvPr>
          <p:cNvSpPr txBox="1"/>
          <p:nvPr/>
        </p:nvSpPr>
        <p:spPr>
          <a:xfrm>
            <a:off x="1358781" y="5781180"/>
            <a:ext cx="10468598" cy="369332"/>
          </a:xfrm>
          <a:prstGeom prst="rect">
            <a:avLst/>
          </a:prstGeom>
          <a:noFill/>
        </p:spPr>
        <p:txBody>
          <a:bodyPr wrap="square" rtlCol="0">
            <a:spAutoFit/>
          </a:bodyPr>
          <a:lstStyle/>
          <a:p>
            <a:r>
              <a:rPr lang="fr-FR" dirty="0"/>
              <a:t>Classification de clusters différentes de la classification initiale mais clusters bien distingués</a:t>
            </a:r>
          </a:p>
        </p:txBody>
      </p:sp>
    </p:spTree>
    <p:extLst>
      <p:ext uri="{BB962C8B-B14F-4D97-AF65-F5344CB8AC3E}">
        <p14:creationId xmlns:p14="http://schemas.microsoft.com/office/powerpoint/2010/main" val="3079394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E4FF927D-C458-4E1B-9AFC-0A93759CD3C7}"/>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9" name="Image 8">
            <a:extLst>
              <a:ext uri="{FF2B5EF4-FFF2-40B4-BE49-F238E27FC236}">
                <a16:creationId xmlns:a16="http://schemas.microsoft.com/office/drawing/2014/main" id="{E7355D0B-D793-4EFD-8F89-AFE0EE7DD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sp>
        <p:nvSpPr>
          <p:cNvPr id="3" name="ZoneTexte 2">
            <a:extLst>
              <a:ext uri="{FF2B5EF4-FFF2-40B4-BE49-F238E27FC236}">
                <a16:creationId xmlns:a16="http://schemas.microsoft.com/office/drawing/2014/main" id="{E0FAA548-EDB2-4CFD-8E3F-BA1F139C7F52}"/>
              </a:ext>
            </a:extLst>
          </p:cNvPr>
          <p:cNvSpPr txBox="1"/>
          <p:nvPr/>
        </p:nvSpPr>
        <p:spPr>
          <a:xfrm>
            <a:off x="709301" y="606751"/>
            <a:ext cx="10699335" cy="400110"/>
          </a:xfrm>
          <a:prstGeom prst="rect">
            <a:avLst/>
          </a:prstGeom>
          <a:noFill/>
        </p:spPr>
        <p:txBody>
          <a:bodyPr wrap="square" rtlCol="0">
            <a:spAutoFit/>
          </a:bodyPr>
          <a:lstStyle/>
          <a:p>
            <a:r>
              <a:rPr lang="fr-FR" sz="2000" b="1" dirty="0"/>
              <a:t>Objectif</a:t>
            </a:r>
          </a:p>
        </p:txBody>
      </p:sp>
    </p:spTree>
    <p:extLst>
      <p:ext uri="{BB962C8B-B14F-4D97-AF65-F5344CB8AC3E}">
        <p14:creationId xmlns:p14="http://schemas.microsoft.com/office/powerpoint/2010/main" val="21128672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p:txBody>
          <a:bodyPr>
            <a:normAutofit/>
          </a:bodyPr>
          <a:lstStyle/>
          <a:p>
            <a:r>
              <a:rPr lang="fr-FR" sz="2000" b="1" dirty="0">
                <a:solidFill>
                  <a:schemeClr val="tx1"/>
                </a:solidFill>
                <a:latin typeface="+mn-lt"/>
                <a:ea typeface="+mn-ea"/>
                <a:cs typeface="+mn-cs"/>
              </a:rPr>
              <a:t>Texte et image: somme des produits par cluster</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sp>
        <p:nvSpPr>
          <p:cNvPr id="10" name="ZoneTexte 9">
            <a:extLst>
              <a:ext uri="{FF2B5EF4-FFF2-40B4-BE49-F238E27FC236}">
                <a16:creationId xmlns:a16="http://schemas.microsoft.com/office/drawing/2014/main" id="{E4D933A5-F6A6-4829-809C-0FA8FD537A8C}"/>
              </a:ext>
            </a:extLst>
          </p:cNvPr>
          <p:cNvSpPr txBox="1"/>
          <p:nvPr/>
        </p:nvSpPr>
        <p:spPr>
          <a:xfrm>
            <a:off x="1358781" y="5781180"/>
            <a:ext cx="10468598" cy="369332"/>
          </a:xfrm>
          <a:prstGeom prst="rect">
            <a:avLst/>
          </a:prstGeom>
          <a:noFill/>
        </p:spPr>
        <p:txBody>
          <a:bodyPr wrap="square" rtlCol="0">
            <a:spAutoFit/>
          </a:bodyPr>
          <a:lstStyle/>
          <a:p>
            <a:r>
              <a:rPr lang="fr-FR" dirty="0"/>
              <a:t>Texte Max nombre de produit par cluster: C4 =&gt; 229 ; min: C2 &amp; C7 =&gt; 116</a:t>
            </a:r>
          </a:p>
        </p:txBody>
      </p:sp>
      <p:pic>
        <p:nvPicPr>
          <p:cNvPr id="7" name="Image 6">
            <a:extLst>
              <a:ext uri="{FF2B5EF4-FFF2-40B4-BE49-F238E27FC236}">
                <a16:creationId xmlns:a16="http://schemas.microsoft.com/office/drawing/2014/main" id="{D9FBF2EF-2736-4D0C-941D-CE7F5904BB35}"/>
              </a:ext>
            </a:extLst>
          </p:cNvPr>
          <p:cNvPicPr>
            <a:picLocks noChangeAspect="1"/>
          </p:cNvPicPr>
          <p:nvPr/>
        </p:nvPicPr>
        <p:blipFill>
          <a:blip r:embed="rId3"/>
          <a:stretch>
            <a:fillRect/>
          </a:stretch>
        </p:blipFill>
        <p:spPr>
          <a:xfrm>
            <a:off x="357610" y="1501429"/>
            <a:ext cx="4590476" cy="4142857"/>
          </a:xfrm>
          <a:prstGeom prst="rect">
            <a:avLst/>
          </a:prstGeom>
        </p:spPr>
      </p:pic>
      <p:pic>
        <p:nvPicPr>
          <p:cNvPr id="9" name="Image 8">
            <a:extLst>
              <a:ext uri="{FF2B5EF4-FFF2-40B4-BE49-F238E27FC236}">
                <a16:creationId xmlns:a16="http://schemas.microsoft.com/office/drawing/2014/main" id="{B0F952DD-7EE6-4C65-9278-AEED7912D622}"/>
              </a:ext>
            </a:extLst>
          </p:cNvPr>
          <p:cNvPicPr>
            <a:picLocks noChangeAspect="1"/>
          </p:cNvPicPr>
          <p:nvPr/>
        </p:nvPicPr>
        <p:blipFill>
          <a:blip r:embed="rId4"/>
          <a:stretch>
            <a:fillRect/>
          </a:stretch>
        </p:blipFill>
        <p:spPr>
          <a:xfrm>
            <a:off x="6402349" y="1629644"/>
            <a:ext cx="4561905" cy="4038095"/>
          </a:xfrm>
          <a:prstGeom prst="rect">
            <a:avLst/>
          </a:prstGeom>
        </p:spPr>
      </p:pic>
      <p:sp>
        <p:nvSpPr>
          <p:cNvPr id="11" name="ZoneTexte 10">
            <a:extLst>
              <a:ext uri="{FF2B5EF4-FFF2-40B4-BE49-F238E27FC236}">
                <a16:creationId xmlns:a16="http://schemas.microsoft.com/office/drawing/2014/main" id="{12E4F9FF-A4B2-49F2-A071-A578E2C5F875}"/>
              </a:ext>
            </a:extLst>
          </p:cNvPr>
          <p:cNvSpPr txBox="1"/>
          <p:nvPr/>
        </p:nvSpPr>
        <p:spPr>
          <a:xfrm>
            <a:off x="1358781" y="6142093"/>
            <a:ext cx="10468598" cy="369332"/>
          </a:xfrm>
          <a:prstGeom prst="rect">
            <a:avLst/>
          </a:prstGeom>
          <a:noFill/>
        </p:spPr>
        <p:txBody>
          <a:bodyPr wrap="square" rtlCol="0">
            <a:spAutoFit/>
          </a:bodyPr>
          <a:lstStyle/>
          <a:p>
            <a:r>
              <a:rPr lang="fr-FR" dirty="0"/>
              <a:t>Image Max nombre de produit par cluster: C1 =&gt; 264 ; min: C4 =&gt; 122</a:t>
            </a:r>
          </a:p>
        </p:txBody>
      </p:sp>
      <p:sp>
        <p:nvSpPr>
          <p:cNvPr id="3" name="ZoneTexte 2">
            <a:extLst>
              <a:ext uri="{FF2B5EF4-FFF2-40B4-BE49-F238E27FC236}">
                <a16:creationId xmlns:a16="http://schemas.microsoft.com/office/drawing/2014/main" id="{4B4563D4-C43C-419F-B918-570C64C22250}"/>
              </a:ext>
            </a:extLst>
          </p:cNvPr>
          <p:cNvSpPr txBox="1"/>
          <p:nvPr/>
        </p:nvSpPr>
        <p:spPr>
          <a:xfrm>
            <a:off x="9861847" y="3270002"/>
            <a:ext cx="427290" cy="215444"/>
          </a:xfrm>
          <a:prstGeom prst="rect">
            <a:avLst/>
          </a:prstGeom>
          <a:noFill/>
        </p:spPr>
        <p:txBody>
          <a:bodyPr wrap="square" rtlCol="0">
            <a:spAutoFit/>
          </a:bodyPr>
          <a:lstStyle/>
          <a:p>
            <a:r>
              <a:rPr lang="fr-FR" sz="800" dirty="0"/>
              <a:t>25%</a:t>
            </a:r>
          </a:p>
        </p:txBody>
      </p:sp>
      <p:sp>
        <p:nvSpPr>
          <p:cNvPr id="12" name="ZoneTexte 11">
            <a:extLst>
              <a:ext uri="{FF2B5EF4-FFF2-40B4-BE49-F238E27FC236}">
                <a16:creationId xmlns:a16="http://schemas.microsoft.com/office/drawing/2014/main" id="{A19AE629-2B37-4B6A-BC26-5EADA398A797}"/>
              </a:ext>
            </a:extLst>
          </p:cNvPr>
          <p:cNvSpPr txBox="1"/>
          <p:nvPr/>
        </p:nvSpPr>
        <p:spPr>
          <a:xfrm>
            <a:off x="10618209" y="3357413"/>
            <a:ext cx="427290" cy="215444"/>
          </a:xfrm>
          <a:prstGeom prst="rect">
            <a:avLst/>
          </a:prstGeom>
          <a:noFill/>
        </p:spPr>
        <p:txBody>
          <a:bodyPr wrap="square" rtlCol="0">
            <a:spAutoFit/>
          </a:bodyPr>
          <a:lstStyle/>
          <a:p>
            <a:r>
              <a:rPr lang="fr-FR" sz="800" dirty="0"/>
              <a:t>12%</a:t>
            </a:r>
          </a:p>
        </p:txBody>
      </p:sp>
      <p:sp>
        <p:nvSpPr>
          <p:cNvPr id="13" name="ZoneTexte 12">
            <a:extLst>
              <a:ext uri="{FF2B5EF4-FFF2-40B4-BE49-F238E27FC236}">
                <a16:creationId xmlns:a16="http://schemas.microsoft.com/office/drawing/2014/main" id="{A523FFD6-F483-4DDF-923E-775DC3C18186}"/>
              </a:ext>
            </a:extLst>
          </p:cNvPr>
          <p:cNvSpPr txBox="1"/>
          <p:nvPr/>
        </p:nvSpPr>
        <p:spPr>
          <a:xfrm>
            <a:off x="9857573" y="3532424"/>
            <a:ext cx="427290" cy="215444"/>
          </a:xfrm>
          <a:prstGeom prst="rect">
            <a:avLst/>
          </a:prstGeom>
          <a:noFill/>
        </p:spPr>
        <p:txBody>
          <a:bodyPr wrap="square" rtlCol="0">
            <a:spAutoFit/>
          </a:bodyPr>
          <a:lstStyle/>
          <a:p>
            <a:r>
              <a:rPr lang="fr-FR" sz="800" dirty="0"/>
              <a:t>15%</a:t>
            </a:r>
          </a:p>
        </p:txBody>
      </p:sp>
      <p:sp>
        <p:nvSpPr>
          <p:cNvPr id="14" name="ZoneTexte 13">
            <a:extLst>
              <a:ext uri="{FF2B5EF4-FFF2-40B4-BE49-F238E27FC236}">
                <a16:creationId xmlns:a16="http://schemas.microsoft.com/office/drawing/2014/main" id="{C2D479E6-606B-46C6-B789-1137C1380693}"/>
              </a:ext>
            </a:extLst>
          </p:cNvPr>
          <p:cNvSpPr txBox="1"/>
          <p:nvPr/>
        </p:nvSpPr>
        <p:spPr>
          <a:xfrm>
            <a:off x="10637376" y="3612853"/>
            <a:ext cx="427290" cy="215444"/>
          </a:xfrm>
          <a:prstGeom prst="rect">
            <a:avLst/>
          </a:prstGeom>
          <a:noFill/>
        </p:spPr>
        <p:txBody>
          <a:bodyPr wrap="square" rtlCol="0">
            <a:spAutoFit/>
          </a:bodyPr>
          <a:lstStyle/>
          <a:p>
            <a:r>
              <a:rPr lang="fr-FR" sz="800" dirty="0"/>
              <a:t>12%</a:t>
            </a:r>
          </a:p>
        </p:txBody>
      </p:sp>
      <p:sp>
        <p:nvSpPr>
          <p:cNvPr id="15" name="ZoneTexte 14">
            <a:extLst>
              <a:ext uri="{FF2B5EF4-FFF2-40B4-BE49-F238E27FC236}">
                <a16:creationId xmlns:a16="http://schemas.microsoft.com/office/drawing/2014/main" id="{F598CFF0-F02A-4265-8D1F-67DCFD10D050}"/>
              </a:ext>
            </a:extLst>
          </p:cNvPr>
          <p:cNvSpPr txBox="1"/>
          <p:nvPr/>
        </p:nvSpPr>
        <p:spPr>
          <a:xfrm>
            <a:off x="9868316" y="3747315"/>
            <a:ext cx="427290" cy="215444"/>
          </a:xfrm>
          <a:prstGeom prst="rect">
            <a:avLst/>
          </a:prstGeom>
          <a:noFill/>
        </p:spPr>
        <p:txBody>
          <a:bodyPr wrap="square" rtlCol="0">
            <a:spAutoFit/>
          </a:bodyPr>
          <a:lstStyle/>
          <a:p>
            <a:r>
              <a:rPr lang="fr-FR" sz="800" dirty="0"/>
              <a:t>12%</a:t>
            </a:r>
          </a:p>
        </p:txBody>
      </p:sp>
      <p:sp>
        <p:nvSpPr>
          <p:cNvPr id="16" name="ZoneTexte 15">
            <a:extLst>
              <a:ext uri="{FF2B5EF4-FFF2-40B4-BE49-F238E27FC236}">
                <a16:creationId xmlns:a16="http://schemas.microsoft.com/office/drawing/2014/main" id="{099B5381-397C-4CBC-9861-49D53B675061}"/>
              </a:ext>
            </a:extLst>
          </p:cNvPr>
          <p:cNvSpPr txBox="1"/>
          <p:nvPr/>
        </p:nvSpPr>
        <p:spPr>
          <a:xfrm>
            <a:off x="10637376" y="3885017"/>
            <a:ext cx="427290" cy="215444"/>
          </a:xfrm>
          <a:prstGeom prst="rect">
            <a:avLst/>
          </a:prstGeom>
          <a:noFill/>
        </p:spPr>
        <p:txBody>
          <a:bodyPr wrap="square" rtlCol="0">
            <a:spAutoFit/>
          </a:bodyPr>
          <a:lstStyle/>
          <a:p>
            <a:r>
              <a:rPr lang="fr-FR" sz="800" dirty="0"/>
              <a:t>12%</a:t>
            </a:r>
          </a:p>
        </p:txBody>
      </p:sp>
      <p:sp>
        <p:nvSpPr>
          <p:cNvPr id="17" name="ZoneTexte 16">
            <a:extLst>
              <a:ext uri="{FF2B5EF4-FFF2-40B4-BE49-F238E27FC236}">
                <a16:creationId xmlns:a16="http://schemas.microsoft.com/office/drawing/2014/main" id="{486EC637-8D0E-436B-8BF2-3089DC4AE05B}"/>
              </a:ext>
            </a:extLst>
          </p:cNvPr>
          <p:cNvSpPr txBox="1"/>
          <p:nvPr/>
        </p:nvSpPr>
        <p:spPr>
          <a:xfrm>
            <a:off x="9885408" y="4004132"/>
            <a:ext cx="427290" cy="215444"/>
          </a:xfrm>
          <a:prstGeom prst="rect">
            <a:avLst/>
          </a:prstGeom>
          <a:noFill/>
        </p:spPr>
        <p:txBody>
          <a:bodyPr wrap="square" rtlCol="0">
            <a:spAutoFit/>
          </a:bodyPr>
          <a:lstStyle/>
          <a:p>
            <a:r>
              <a:rPr lang="fr-FR" sz="800" dirty="0"/>
              <a:t>12%</a:t>
            </a:r>
          </a:p>
        </p:txBody>
      </p:sp>
      <p:sp>
        <p:nvSpPr>
          <p:cNvPr id="26" name="ZoneTexte 25">
            <a:extLst>
              <a:ext uri="{FF2B5EF4-FFF2-40B4-BE49-F238E27FC236}">
                <a16:creationId xmlns:a16="http://schemas.microsoft.com/office/drawing/2014/main" id="{2C671972-ADA4-4CCE-8907-3A1BDD5403BC}"/>
              </a:ext>
            </a:extLst>
          </p:cNvPr>
          <p:cNvSpPr txBox="1"/>
          <p:nvPr/>
        </p:nvSpPr>
        <p:spPr>
          <a:xfrm>
            <a:off x="3929642" y="3085854"/>
            <a:ext cx="427290" cy="215444"/>
          </a:xfrm>
          <a:prstGeom prst="rect">
            <a:avLst/>
          </a:prstGeom>
          <a:noFill/>
        </p:spPr>
        <p:txBody>
          <a:bodyPr wrap="square" rtlCol="0">
            <a:spAutoFit/>
          </a:bodyPr>
          <a:lstStyle/>
          <a:p>
            <a:r>
              <a:rPr lang="fr-FR" sz="800" dirty="0"/>
              <a:t>18%</a:t>
            </a:r>
          </a:p>
        </p:txBody>
      </p:sp>
      <p:sp>
        <p:nvSpPr>
          <p:cNvPr id="27" name="ZoneTexte 26">
            <a:extLst>
              <a:ext uri="{FF2B5EF4-FFF2-40B4-BE49-F238E27FC236}">
                <a16:creationId xmlns:a16="http://schemas.microsoft.com/office/drawing/2014/main" id="{D2CECCDA-A6D3-46A5-9A7F-CB8E287CC6EE}"/>
              </a:ext>
            </a:extLst>
          </p:cNvPr>
          <p:cNvSpPr txBox="1"/>
          <p:nvPr/>
        </p:nvSpPr>
        <p:spPr>
          <a:xfrm>
            <a:off x="4661732" y="3213556"/>
            <a:ext cx="427290" cy="215444"/>
          </a:xfrm>
          <a:prstGeom prst="rect">
            <a:avLst/>
          </a:prstGeom>
          <a:noFill/>
        </p:spPr>
        <p:txBody>
          <a:bodyPr wrap="square" rtlCol="0">
            <a:spAutoFit/>
          </a:bodyPr>
          <a:lstStyle/>
          <a:p>
            <a:r>
              <a:rPr lang="fr-FR" sz="800" dirty="0"/>
              <a:t>11%</a:t>
            </a:r>
          </a:p>
        </p:txBody>
      </p:sp>
      <p:sp>
        <p:nvSpPr>
          <p:cNvPr id="28" name="ZoneTexte 27">
            <a:extLst>
              <a:ext uri="{FF2B5EF4-FFF2-40B4-BE49-F238E27FC236}">
                <a16:creationId xmlns:a16="http://schemas.microsoft.com/office/drawing/2014/main" id="{BA0A4B3F-2BB0-4726-90CC-B55B073E0692}"/>
              </a:ext>
            </a:extLst>
          </p:cNvPr>
          <p:cNvSpPr txBox="1"/>
          <p:nvPr/>
        </p:nvSpPr>
        <p:spPr>
          <a:xfrm>
            <a:off x="3948809" y="3357413"/>
            <a:ext cx="427290" cy="215444"/>
          </a:xfrm>
          <a:prstGeom prst="rect">
            <a:avLst/>
          </a:prstGeom>
          <a:noFill/>
        </p:spPr>
        <p:txBody>
          <a:bodyPr wrap="square" rtlCol="0">
            <a:spAutoFit/>
          </a:bodyPr>
          <a:lstStyle/>
          <a:p>
            <a:r>
              <a:rPr lang="fr-FR" sz="800" dirty="0"/>
              <a:t>13%</a:t>
            </a:r>
          </a:p>
        </p:txBody>
      </p:sp>
      <p:sp>
        <p:nvSpPr>
          <p:cNvPr id="29" name="ZoneTexte 28">
            <a:extLst>
              <a:ext uri="{FF2B5EF4-FFF2-40B4-BE49-F238E27FC236}">
                <a16:creationId xmlns:a16="http://schemas.microsoft.com/office/drawing/2014/main" id="{C4C98D95-84C9-4B27-91A9-F014829B7A6D}"/>
              </a:ext>
            </a:extLst>
          </p:cNvPr>
          <p:cNvSpPr txBox="1"/>
          <p:nvPr/>
        </p:nvSpPr>
        <p:spPr>
          <a:xfrm>
            <a:off x="4651148" y="3466327"/>
            <a:ext cx="427290" cy="215444"/>
          </a:xfrm>
          <a:prstGeom prst="rect">
            <a:avLst/>
          </a:prstGeom>
          <a:noFill/>
        </p:spPr>
        <p:txBody>
          <a:bodyPr wrap="square" rtlCol="0">
            <a:spAutoFit/>
          </a:bodyPr>
          <a:lstStyle/>
          <a:p>
            <a:r>
              <a:rPr lang="fr-FR" sz="800" dirty="0"/>
              <a:t>22%</a:t>
            </a:r>
          </a:p>
        </p:txBody>
      </p:sp>
      <p:sp>
        <p:nvSpPr>
          <p:cNvPr id="30" name="ZoneTexte 29">
            <a:extLst>
              <a:ext uri="{FF2B5EF4-FFF2-40B4-BE49-F238E27FC236}">
                <a16:creationId xmlns:a16="http://schemas.microsoft.com/office/drawing/2014/main" id="{526AF98A-E57B-4C6D-B4BF-7C3045757988}"/>
              </a:ext>
            </a:extLst>
          </p:cNvPr>
          <p:cNvSpPr txBox="1"/>
          <p:nvPr/>
        </p:nvSpPr>
        <p:spPr>
          <a:xfrm>
            <a:off x="3947386" y="3602029"/>
            <a:ext cx="427290" cy="215444"/>
          </a:xfrm>
          <a:prstGeom prst="rect">
            <a:avLst/>
          </a:prstGeom>
          <a:noFill/>
        </p:spPr>
        <p:txBody>
          <a:bodyPr wrap="square" rtlCol="0">
            <a:spAutoFit/>
          </a:bodyPr>
          <a:lstStyle/>
          <a:p>
            <a:r>
              <a:rPr lang="fr-FR" sz="800" dirty="0"/>
              <a:t>12%</a:t>
            </a:r>
          </a:p>
        </p:txBody>
      </p:sp>
      <p:sp>
        <p:nvSpPr>
          <p:cNvPr id="31" name="ZoneTexte 30">
            <a:extLst>
              <a:ext uri="{FF2B5EF4-FFF2-40B4-BE49-F238E27FC236}">
                <a16:creationId xmlns:a16="http://schemas.microsoft.com/office/drawing/2014/main" id="{FB785E8B-8E76-4070-AC4E-4969353C37A2}"/>
              </a:ext>
            </a:extLst>
          </p:cNvPr>
          <p:cNvSpPr txBox="1"/>
          <p:nvPr/>
        </p:nvSpPr>
        <p:spPr>
          <a:xfrm>
            <a:off x="4649725" y="3755638"/>
            <a:ext cx="427290" cy="215444"/>
          </a:xfrm>
          <a:prstGeom prst="rect">
            <a:avLst/>
          </a:prstGeom>
          <a:noFill/>
        </p:spPr>
        <p:txBody>
          <a:bodyPr wrap="square" rtlCol="0">
            <a:spAutoFit/>
          </a:bodyPr>
          <a:lstStyle/>
          <a:p>
            <a:r>
              <a:rPr lang="fr-FR" sz="800" dirty="0"/>
              <a:t>13%</a:t>
            </a:r>
          </a:p>
        </p:txBody>
      </p:sp>
      <p:sp>
        <p:nvSpPr>
          <p:cNvPr id="32" name="ZoneTexte 31">
            <a:extLst>
              <a:ext uri="{FF2B5EF4-FFF2-40B4-BE49-F238E27FC236}">
                <a16:creationId xmlns:a16="http://schemas.microsoft.com/office/drawing/2014/main" id="{89F54C4E-A397-40B1-AD3A-162CC81A5ECE}"/>
              </a:ext>
            </a:extLst>
          </p:cNvPr>
          <p:cNvSpPr txBox="1"/>
          <p:nvPr/>
        </p:nvSpPr>
        <p:spPr>
          <a:xfrm>
            <a:off x="3929642" y="3879644"/>
            <a:ext cx="427290" cy="215444"/>
          </a:xfrm>
          <a:prstGeom prst="rect">
            <a:avLst/>
          </a:prstGeom>
          <a:noFill/>
        </p:spPr>
        <p:txBody>
          <a:bodyPr wrap="square" rtlCol="0">
            <a:spAutoFit/>
          </a:bodyPr>
          <a:lstStyle/>
          <a:p>
            <a:r>
              <a:rPr lang="fr-FR" sz="800" dirty="0"/>
              <a:t>11%</a:t>
            </a:r>
          </a:p>
        </p:txBody>
      </p:sp>
    </p:spTree>
    <p:extLst>
      <p:ext uri="{BB962C8B-B14F-4D97-AF65-F5344CB8AC3E}">
        <p14:creationId xmlns:p14="http://schemas.microsoft.com/office/powerpoint/2010/main" val="3208674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a:xfrm>
            <a:off x="521207" y="448056"/>
            <a:ext cx="8819346" cy="640080"/>
          </a:xfrm>
        </p:spPr>
        <p:txBody>
          <a:bodyPr>
            <a:normAutofit/>
          </a:bodyPr>
          <a:lstStyle/>
          <a:p>
            <a:r>
              <a:rPr lang="fr-FR" sz="2000" b="1" dirty="0">
                <a:solidFill>
                  <a:schemeClr val="tx1"/>
                </a:solidFill>
                <a:latin typeface="+mn-lt"/>
                <a:ea typeface="+mn-ea"/>
                <a:cs typeface="+mn-cs"/>
              </a:rPr>
              <a:t>Texte et image: répartition de la catégorie des produits par cluster</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graphicFrame>
        <p:nvGraphicFramePr>
          <p:cNvPr id="8" name="Tableau 8">
            <a:extLst>
              <a:ext uri="{FF2B5EF4-FFF2-40B4-BE49-F238E27FC236}">
                <a16:creationId xmlns:a16="http://schemas.microsoft.com/office/drawing/2014/main" id="{6672639D-CD0A-444B-A1CA-202C82428A0E}"/>
              </a:ext>
            </a:extLst>
          </p:cNvPr>
          <p:cNvGraphicFramePr>
            <a:graphicFrameLocks noGrp="1"/>
          </p:cNvGraphicFramePr>
          <p:nvPr>
            <p:extLst>
              <p:ext uri="{D42A27DB-BD31-4B8C-83A1-F6EECF244321}">
                <p14:modId xmlns:p14="http://schemas.microsoft.com/office/powerpoint/2010/main" val="3703136552"/>
              </p:ext>
            </p:extLst>
          </p:nvPr>
        </p:nvGraphicFramePr>
        <p:xfrm>
          <a:off x="55503" y="1845931"/>
          <a:ext cx="6040496" cy="3657600"/>
        </p:xfrm>
        <a:graphic>
          <a:graphicData uri="http://schemas.openxmlformats.org/drawingml/2006/table">
            <a:tbl>
              <a:tblPr firstRow="1" bandRow="1">
                <a:tableStyleId>{5C22544A-7EE6-4342-B048-85BDC9FD1C3A}</a:tableStyleId>
              </a:tblPr>
              <a:tblGrid>
                <a:gridCol w="916852">
                  <a:extLst>
                    <a:ext uri="{9D8B030D-6E8A-4147-A177-3AD203B41FA5}">
                      <a16:colId xmlns:a16="http://schemas.microsoft.com/office/drawing/2014/main" val="1446646362"/>
                    </a:ext>
                  </a:extLst>
                </a:gridCol>
                <a:gridCol w="2379456">
                  <a:extLst>
                    <a:ext uri="{9D8B030D-6E8A-4147-A177-3AD203B41FA5}">
                      <a16:colId xmlns:a16="http://schemas.microsoft.com/office/drawing/2014/main" val="855935835"/>
                    </a:ext>
                  </a:extLst>
                </a:gridCol>
                <a:gridCol w="2744188">
                  <a:extLst>
                    <a:ext uri="{9D8B030D-6E8A-4147-A177-3AD203B41FA5}">
                      <a16:colId xmlns:a16="http://schemas.microsoft.com/office/drawing/2014/main" val="3891683573"/>
                    </a:ext>
                  </a:extLst>
                </a:gridCol>
              </a:tblGrid>
              <a:tr h="587541">
                <a:tc>
                  <a:txBody>
                    <a:bodyPr/>
                    <a:lstStyle/>
                    <a:p>
                      <a:r>
                        <a:rPr lang="fr-FR" sz="1600" dirty="0"/>
                        <a:t>Cluster</a:t>
                      </a:r>
                    </a:p>
                  </a:txBody>
                  <a:tcPr/>
                </a:tc>
                <a:tc>
                  <a:txBody>
                    <a:bodyPr/>
                    <a:lstStyle/>
                    <a:p>
                      <a:r>
                        <a:rPr lang="fr-FR" sz="1600" dirty="0"/>
                        <a:t>Catégorie la plus fréquente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Seconde Catégorie la plus fréquente</a:t>
                      </a:r>
                    </a:p>
                    <a:p>
                      <a:endParaRPr lang="fr-FR" sz="1600" dirty="0"/>
                    </a:p>
                  </a:txBody>
                  <a:tcPr/>
                </a:tc>
                <a:extLst>
                  <a:ext uri="{0D108BD9-81ED-4DB2-BD59-A6C34878D82A}">
                    <a16:rowId xmlns:a16="http://schemas.microsoft.com/office/drawing/2014/main" val="2148602685"/>
                  </a:ext>
                </a:extLst>
              </a:tr>
              <a:tr h="235016">
                <a:tc>
                  <a:txBody>
                    <a:bodyPr/>
                    <a:lstStyle/>
                    <a:p>
                      <a:r>
                        <a:rPr lang="fr-FR" dirty="0"/>
                        <a:t>1</a:t>
                      </a:r>
                    </a:p>
                  </a:txBody>
                  <a:tcPr/>
                </a:tc>
                <a:tc>
                  <a:txBody>
                    <a:bodyPr/>
                    <a:lstStyle/>
                    <a:p>
                      <a:r>
                        <a:rPr lang="fr-FR" dirty="0"/>
                        <a:t>‘Beauty’ </a:t>
                      </a:r>
                    </a:p>
                  </a:txBody>
                  <a:tcPr/>
                </a:tc>
                <a:tc>
                  <a:txBody>
                    <a:bodyPr/>
                    <a:lstStyle/>
                    <a:p>
                      <a:r>
                        <a:rPr lang="fr-FR" dirty="0"/>
                        <a:t>‘</a:t>
                      </a:r>
                      <a:r>
                        <a:rPr lang="fr-FR" dirty="0" err="1"/>
                        <a:t>Kitchen</a:t>
                      </a:r>
                      <a:r>
                        <a:rPr lang="fr-FR" dirty="0"/>
                        <a:t>’</a:t>
                      </a:r>
                    </a:p>
                  </a:txBody>
                  <a:tcPr/>
                </a:tc>
                <a:extLst>
                  <a:ext uri="{0D108BD9-81ED-4DB2-BD59-A6C34878D82A}">
                    <a16:rowId xmlns:a16="http://schemas.microsoft.com/office/drawing/2014/main" val="3828731464"/>
                  </a:ext>
                </a:extLst>
              </a:tr>
              <a:tr h="235016">
                <a:tc>
                  <a:txBody>
                    <a:bodyPr/>
                    <a:lstStyle/>
                    <a:p>
                      <a:r>
                        <a:rPr lang="fr-FR" dirty="0"/>
                        <a:t>2</a:t>
                      </a:r>
                    </a:p>
                  </a:txBody>
                  <a:tcPr/>
                </a:tc>
                <a:tc>
                  <a:txBody>
                    <a:bodyPr/>
                    <a:lstStyle/>
                    <a:p>
                      <a:r>
                        <a:rPr lang="fr-FR" dirty="0"/>
                        <a:t>‘Watches’</a:t>
                      </a:r>
                    </a:p>
                  </a:txBody>
                  <a:tcPr/>
                </a:tc>
                <a:tc>
                  <a:txBody>
                    <a:bodyPr/>
                    <a:lstStyle/>
                    <a:p>
                      <a:r>
                        <a:rPr lang="fr-FR" dirty="0"/>
                        <a:t>‘</a:t>
                      </a:r>
                      <a:r>
                        <a:rPr lang="fr-FR" dirty="0" err="1"/>
                        <a:t>Kitchen</a:t>
                      </a:r>
                      <a:r>
                        <a:rPr lang="fr-FR" dirty="0"/>
                        <a:t>’</a:t>
                      </a:r>
                    </a:p>
                  </a:txBody>
                  <a:tcPr/>
                </a:tc>
                <a:extLst>
                  <a:ext uri="{0D108BD9-81ED-4DB2-BD59-A6C34878D82A}">
                    <a16:rowId xmlns:a16="http://schemas.microsoft.com/office/drawing/2014/main" val="1934721213"/>
                  </a:ext>
                </a:extLst>
              </a:tr>
              <a:tr h="257196">
                <a:tc>
                  <a:txBody>
                    <a:bodyPr/>
                    <a:lstStyle/>
                    <a:p>
                      <a:r>
                        <a:rPr lang="fr-FR" dirty="0"/>
                        <a:t>3</a:t>
                      </a:r>
                    </a:p>
                  </a:txBody>
                  <a:tcPr/>
                </a:tc>
                <a:tc>
                  <a:txBody>
                    <a:bodyPr/>
                    <a:lstStyle/>
                    <a:p>
                      <a:r>
                        <a:rPr lang="fr-FR" dirty="0"/>
                        <a:t>‘Watches’</a:t>
                      </a:r>
                    </a:p>
                  </a:txBody>
                  <a:tcPr/>
                </a:tc>
                <a:tc>
                  <a:txBody>
                    <a:bodyPr/>
                    <a:lstStyle/>
                    <a:p>
                      <a:r>
                        <a:rPr lang="fr-FR" dirty="0"/>
                        <a:t>‘Home </a:t>
                      </a:r>
                      <a:r>
                        <a:rPr lang="fr-FR" dirty="0" err="1"/>
                        <a:t>furnishing</a:t>
                      </a:r>
                      <a:r>
                        <a:rPr lang="fr-FR" dirty="0"/>
                        <a:t>’</a:t>
                      </a:r>
                    </a:p>
                  </a:txBody>
                  <a:tcPr/>
                </a:tc>
                <a:extLst>
                  <a:ext uri="{0D108BD9-81ED-4DB2-BD59-A6C34878D82A}">
                    <a16:rowId xmlns:a16="http://schemas.microsoft.com/office/drawing/2014/main" val="1055955299"/>
                  </a:ext>
                </a:extLst>
              </a:tr>
              <a:tr h="411279">
                <a:tc>
                  <a:txBody>
                    <a:bodyPr/>
                    <a:lstStyle/>
                    <a:p>
                      <a:r>
                        <a:rPr lang="fr-FR" dirty="0"/>
                        <a:t>4</a:t>
                      </a:r>
                    </a:p>
                  </a:txBody>
                  <a:tcPr/>
                </a:tc>
                <a:tc>
                  <a:txBody>
                    <a:bodyPr/>
                    <a:lstStyle/>
                    <a:p>
                      <a:r>
                        <a:rPr lang="fr-FR" dirty="0"/>
                        <a:t>‘Home décor’</a:t>
                      </a:r>
                    </a:p>
                  </a:txBody>
                  <a:tcPr/>
                </a:tc>
                <a:tc>
                  <a:txBody>
                    <a:bodyPr/>
                    <a:lstStyle/>
                    <a:p>
                      <a:r>
                        <a:rPr lang="fr-FR" dirty="0"/>
                        <a:t>‘Baby care’ et ‘Home </a:t>
                      </a:r>
                      <a:r>
                        <a:rPr lang="fr-FR" dirty="0" err="1"/>
                        <a:t>furnishing</a:t>
                      </a:r>
                      <a:r>
                        <a:rPr lang="fr-FR" dirty="0"/>
                        <a:t>’</a:t>
                      </a:r>
                    </a:p>
                  </a:txBody>
                  <a:tcPr/>
                </a:tc>
                <a:extLst>
                  <a:ext uri="{0D108BD9-81ED-4DB2-BD59-A6C34878D82A}">
                    <a16:rowId xmlns:a16="http://schemas.microsoft.com/office/drawing/2014/main" val="3241918049"/>
                  </a:ext>
                </a:extLst>
              </a:tr>
              <a:tr h="235016">
                <a:tc>
                  <a:txBody>
                    <a:bodyPr/>
                    <a:lstStyle/>
                    <a:p>
                      <a:r>
                        <a:rPr lang="fr-FR" dirty="0"/>
                        <a:t>5</a:t>
                      </a:r>
                    </a:p>
                  </a:txBody>
                  <a:tcPr/>
                </a:tc>
                <a:tc>
                  <a:txBody>
                    <a:bodyPr/>
                    <a:lstStyle/>
                    <a:p>
                      <a:r>
                        <a:rPr lang="fr-FR" dirty="0"/>
                        <a:t>‘Beauty’</a:t>
                      </a:r>
                    </a:p>
                  </a:txBody>
                  <a:tcPr/>
                </a:tc>
                <a:tc>
                  <a:txBody>
                    <a:bodyPr/>
                    <a:lstStyle/>
                    <a:p>
                      <a:r>
                        <a:rPr lang="fr-FR" dirty="0"/>
                        <a:t>‘</a:t>
                      </a:r>
                      <a:r>
                        <a:rPr lang="fr-FR" dirty="0" err="1"/>
                        <a:t>Kitchen</a:t>
                      </a:r>
                      <a:r>
                        <a:rPr lang="fr-FR" dirty="0"/>
                        <a:t>’</a:t>
                      </a:r>
                    </a:p>
                  </a:txBody>
                  <a:tcPr/>
                </a:tc>
                <a:extLst>
                  <a:ext uri="{0D108BD9-81ED-4DB2-BD59-A6C34878D82A}">
                    <a16:rowId xmlns:a16="http://schemas.microsoft.com/office/drawing/2014/main" val="3696351960"/>
                  </a:ext>
                </a:extLst>
              </a:tr>
              <a:tr h="235016">
                <a:tc>
                  <a:txBody>
                    <a:bodyPr/>
                    <a:lstStyle/>
                    <a:p>
                      <a:r>
                        <a:rPr lang="fr-FR" dirty="0"/>
                        <a:t>6</a:t>
                      </a:r>
                    </a:p>
                  </a:txBody>
                  <a:tcPr/>
                </a:tc>
                <a:tc>
                  <a:txBody>
                    <a:bodyPr/>
                    <a:lstStyle/>
                    <a:p>
                      <a:r>
                        <a:rPr lang="fr-FR" dirty="0"/>
                        <a:t>‘Watches’</a:t>
                      </a:r>
                    </a:p>
                  </a:txBody>
                  <a:tcPr/>
                </a:tc>
                <a:tc>
                  <a:txBody>
                    <a:bodyPr/>
                    <a:lstStyle/>
                    <a:p>
                      <a:r>
                        <a:rPr lang="fr-FR" dirty="0"/>
                        <a:t>‘Home décor’</a:t>
                      </a:r>
                    </a:p>
                  </a:txBody>
                  <a:tcPr/>
                </a:tc>
                <a:extLst>
                  <a:ext uri="{0D108BD9-81ED-4DB2-BD59-A6C34878D82A}">
                    <a16:rowId xmlns:a16="http://schemas.microsoft.com/office/drawing/2014/main" val="2467822411"/>
                  </a:ext>
                </a:extLst>
              </a:tr>
              <a:tr h="235016">
                <a:tc>
                  <a:txBody>
                    <a:bodyPr/>
                    <a:lstStyle/>
                    <a:p>
                      <a:r>
                        <a:rPr lang="fr-FR" dirty="0"/>
                        <a:t>7</a:t>
                      </a:r>
                    </a:p>
                  </a:txBody>
                  <a:tcPr/>
                </a:tc>
                <a:tc>
                  <a:txBody>
                    <a:bodyPr/>
                    <a:lstStyle/>
                    <a:p>
                      <a:r>
                        <a:rPr lang="fr-FR" dirty="0"/>
                        <a:t>‘Baby care’</a:t>
                      </a:r>
                    </a:p>
                  </a:txBody>
                  <a:tcPr/>
                </a:tc>
                <a:tc>
                  <a:txBody>
                    <a:bodyPr/>
                    <a:lstStyle/>
                    <a:p>
                      <a:r>
                        <a:rPr lang="fr-FR" dirty="0"/>
                        <a:t>‘Watches’ et ‘Computers’</a:t>
                      </a:r>
                    </a:p>
                  </a:txBody>
                  <a:tcPr/>
                </a:tc>
                <a:extLst>
                  <a:ext uri="{0D108BD9-81ED-4DB2-BD59-A6C34878D82A}">
                    <a16:rowId xmlns:a16="http://schemas.microsoft.com/office/drawing/2014/main" val="1094593772"/>
                  </a:ext>
                </a:extLst>
              </a:tr>
            </a:tbl>
          </a:graphicData>
        </a:graphic>
      </p:graphicFrame>
      <p:sp>
        <p:nvSpPr>
          <p:cNvPr id="9" name="ZoneTexte 8">
            <a:extLst>
              <a:ext uri="{FF2B5EF4-FFF2-40B4-BE49-F238E27FC236}">
                <a16:creationId xmlns:a16="http://schemas.microsoft.com/office/drawing/2014/main" id="{0082CA03-48F5-4120-8928-D469BD0F603C}"/>
              </a:ext>
            </a:extLst>
          </p:cNvPr>
          <p:cNvSpPr txBox="1"/>
          <p:nvPr/>
        </p:nvSpPr>
        <p:spPr>
          <a:xfrm>
            <a:off x="2683379" y="1468551"/>
            <a:ext cx="1384419" cy="369332"/>
          </a:xfrm>
          <a:prstGeom prst="rect">
            <a:avLst/>
          </a:prstGeom>
          <a:noFill/>
        </p:spPr>
        <p:txBody>
          <a:bodyPr wrap="square" rtlCol="0">
            <a:spAutoFit/>
          </a:bodyPr>
          <a:lstStyle/>
          <a:p>
            <a:r>
              <a:rPr lang="fr-FR" dirty="0"/>
              <a:t>Texte</a:t>
            </a:r>
          </a:p>
        </p:txBody>
      </p:sp>
      <p:sp>
        <p:nvSpPr>
          <p:cNvPr id="11" name="ZoneTexte 10">
            <a:extLst>
              <a:ext uri="{FF2B5EF4-FFF2-40B4-BE49-F238E27FC236}">
                <a16:creationId xmlns:a16="http://schemas.microsoft.com/office/drawing/2014/main" id="{5EF1E4F9-212B-43DF-ACB8-8DF683742980}"/>
              </a:ext>
            </a:extLst>
          </p:cNvPr>
          <p:cNvSpPr txBox="1"/>
          <p:nvPr/>
        </p:nvSpPr>
        <p:spPr>
          <a:xfrm>
            <a:off x="9082755" y="1468551"/>
            <a:ext cx="1384419" cy="369332"/>
          </a:xfrm>
          <a:prstGeom prst="rect">
            <a:avLst/>
          </a:prstGeom>
          <a:noFill/>
        </p:spPr>
        <p:txBody>
          <a:bodyPr wrap="square" rtlCol="0">
            <a:spAutoFit/>
          </a:bodyPr>
          <a:lstStyle/>
          <a:p>
            <a:r>
              <a:rPr lang="fr-FR" dirty="0"/>
              <a:t>Image</a:t>
            </a:r>
          </a:p>
        </p:txBody>
      </p:sp>
      <p:graphicFrame>
        <p:nvGraphicFramePr>
          <p:cNvPr id="12" name="Tableau 8">
            <a:extLst>
              <a:ext uri="{FF2B5EF4-FFF2-40B4-BE49-F238E27FC236}">
                <a16:creationId xmlns:a16="http://schemas.microsoft.com/office/drawing/2014/main" id="{C32B74E0-9591-4388-82BD-C85C8C632FB5}"/>
              </a:ext>
            </a:extLst>
          </p:cNvPr>
          <p:cNvGraphicFramePr>
            <a:graphicFrameLocks noGrp="1"/>
          </p:cNvGraphicFramePr>
          <p:nvPr>
            <p:extLst>
              <p:ext uri="{D42A27DB-BD31-4B8C-83A1-F6EECF244321}">
                <p14:modId xmlns:p14="http://schemas.microsoft.com/office/powerpoint/2010/main" val="2693038795"/>
              </p:ext>
            </p:extLst>
          </p:nvPr>
        </p:nvGraphicFramePr>
        <p:xfrm>
          <a:off x="6318194" y="1853979"/>
          <a:ext cx="5722833" cy="3649550"/>
        </p:xfrm>
        <a:graphic>
          <a:graphicData uri="http://schemas.openxmlformats.org/drawingml/2006/table">
            <a:tbl>
              <a:tblPr firstRow="1" bandRow="1">
                <a:tableStyleId>{5C22544A-7EE6-4342-B048-85BDC9FD1C3A}</a:tableStyleId>
              </a:tblPr>
              <a:tblGrid>
                <a:gridCol w="868636">
                  <a:extLst>
                    <a:ext uri="{9D8B030D-6E8A-4147-A177-3AD203B41FA5}">
                      <a16:colId xmlns:a16="http://schemas.microsoft.com/office/drawing/2014/main" val="1446646362"/>
                    </a:ext>
                  </a:extLst>
                </a:gridCol>
                <a:gridCol w="2254323">
                  <a:extLst>
                    <a:ext uri="{9D8B030D-6E8A-4147-A177-3AD203B41FA5}">
                      <a16:colId xmlns:a16="http://schemas.microsoft.com/office/drawing/2014/main" val="855935835"/>
                    </a:ext>
                  </a:extLst>
                </a:gridCol>
                <a:gridCol w="2599874">
                  <a:extLst>
                    <a:ext uri="{9D8B030D-6E8A-4147-A177-3AD203B41FA5}">
                      <a16:colId xmlns:a16="http://schemas.microsoft.com/office/drawing/2014/main" val="3891683573"/>
                    </a:ext>
                  </a:extLst>
                </a:gridCol>
              </a:tblGrid>
              <a:tr h="875944">
                <a:tc>
                  <a:txBody>
                    <a:bodyPr/>
                    <a:lstStyle/>
                    <a:p>
                      <a:r>
                        <a:rPr lang="fr-FR" sz="1600" dirty="0"/>
                        <a:t>Cluster</a:t>
                      </a:r>
                    </a:p>
                  </a:txBody>
                  <a:tcPr/>
                </a:tc>
                <a:tc>
                  <a:txBody>
                    <a:bodyPr/>
                    <a:lstStyle/>
                    <a:p>
                      <a:r>
                        <a:rPr lang="fr-FR" sz="1600" dirty="0"/>
                        <a:t>Catégorie la plus fréquente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Seconde Catégorie la plus fréquente</a:t>
                      </a:r>
                    </a:p>
                    <a:p>
                      <a:endParaRPr lang="fr-FR" sz="1600" dirty="0"/>
                    </a:p>
                  </a:txBody>
                  <a:tcPr/>
                </a:tc>
                <a:extLst>
                  <a:ext uri="{0D108BD9-81ED-4DB2-BD59-A6C34878D82A}">
                    <a16:rowId xmlns:a16="http://schemas.microsoft.com/office/drawing/2014/main" val="2148602685"/>
                  </a:ext>
                </a:extLst>
              </a:tr>
              <a:tr h="389308">
                <a:tc>
                  <a:txBody>
                    <a:bodyPr/>
                    <a:lstStyle/>
                    <a:p>
                      <a:r>
                        <a:rPr lang="fr-FR" dirty="0"/>
                        <a:t>1</a:t>
                      </a:r>
                    </a:p>
                  </a:txBody>
                  <a:tcPr/>
                </a:tc>
                <a:tc>
                  <a:txBody>
                    <a:bodyPr/>
                    <a:lstStyle/>
                    <a:p>
                      <a:r>
                        <a:rPr lang="fr-FR" dirty="0"/>
                        <a:t>‘Watches’</a:t>
                      </a:r>
                    </a:p>
                  </a:txBody>
                  <a:tcPr/>
                </a:tc>
                <a:tc>
                  <a:txBody>
                    <a:bodyPr/>
                    <a:lstStyle/>
                    <a:p>
                      <a:r>
                        <a:rPr lang="fr-FR" dirty="0"/>
                        <a:t>‘Home </a:t>
                      </a:r>
                      <a:r>
                        <a:rPr lang="fr-FR" dirty="0" err="1"/>
                        <a:t>decor</a:t>
                      </a:r>
                      <a:r>
                        <a:rPr lang="fr-FR" dirty="0"/>
                        <a:t>’</a:t>
                      </a:r>
                    </a:p>
                  </a:txBody>
                  <a:tcPr/>
                </a:tc>
                <a:extLst>
                  <a:ext uri="{0D108BD9-81ED-4DB2-BD59-A6C34878D82A}">
                    <a16:rowId xmlns:a16="http://schemas.microsoft.com/office/drawing/2014/main" val="3828731464"/>
                  </a:ext>
                </a:extLst>
              </a:tr>
              <a:tr h="389308">
                <a:tc>
                  <a:txBody>
                    <a:bodyPr/>
                    <a:lstStyle/>
                    <a:p>
                      <a:r>
                        <a:rPr lang="fr-FR" dirty="0"/>
                        <a:t>2</a:t>
                      </a:r>
                    </a:p>
                  </a:txBody>
                  <a:tcPr/>
                </a:tc>
                <a:tc>
                  <a:txBody>
                    <a:bodyPr/>
                    <a:lstStyle/>
                    <a:p>
                      <a:r>
                        <a:rPr lang="fr-FR" dirty="0"/>
                        <a:t>‘Computers’</a:t>
                      </a:r>
                    </a:p>
                  </a:txBody>
                  <a:tcPr/>
                </a:tc>
                <a:tc>
                  <a:txBody>
                    <a:bodyPr/>
                    <a:lstStyle/>
                    <a:p>
                      <a:r>
                        <a:rPr lang="fr-FR" dirty="0"/>
                        <a:t>‘Beauty’ et ‘</a:t>
                      </a:r>
                      <a:r>
                        <a:rPr lang="fr-FR" dirty="0" err="1"/>
                        <a:t>Kitchen</a:t>
                      </a:r>
                      <a:r>
                        <a:rPr lang="fr-FR" dirty="0"/>
                        <a:t>’</a:t>
                      </a:r>
                    </a:p>
                  </a:txBody>
                  <a:tcPr/>
                </a:tc>
                <a:extLst>
                  <a:ext uri="{0D108BD9-81ED-4DB2-BD59-A6C34878D82A}">
                    <a16:rowId xmlns:a16="http://schemas.microsoft.com/office/drawing/2014/main" val="1934721213"/>
                  </a:ext>
                </a:extLst>
              </a:tr>
              <a:tr h="389308">
                <a:tc>
                  <a:txBody>
                    <a:bodyPr/>
                    <a:lstStyle/>
                    <a:p>
                      <a:r>
                        <a:rPr lang="fr-FR" dirty="0"/>
                        <a:t>3</a:t>
                      </a:r>
                    </a:p>
                  </a:txBody>
                  <a:tcPr/>
                </a:tc>
                <a:tc>
                  <a:txBody>
                    <a:bodyPr/>
                    <a:lstStyle/>
                    <a:p>
                      <a:r>
                        <a:rPr lang="fr-FR" dirty="0"/>
                        <a:t>‘Beauty’</a:t>
                      </a:r>
                    </a:p>
                  </a:txBody>
                  <a:tcPr/>
                </a:tc>
                <a:tc>
                  <a:txBody>
                    <a:bodyPr/>
                    <a:lstStyle/>
                    <a:p>
                      <a:r>
                        <a:rPr lang="fr-FR" dirty="0"/>
                        <a:t>‘Home </a:t>
                      </a:r>
                      <a:r>
                        <a:rPr lang="fr-FR" dirty="0" err="1"/>
                        <a:t>decor</a:t>
                      </a:r>
                      <a:r>
                        <a:rPr lang="fr-FR" dirty="0"/>
                        <a:t>’</a:t>
                      </a:r>
                    </a:p>
                  </a:txBody>
                  <a:tcPr/>
                </a:tc>
                <a:extLst>
                  <a:ext uri="{0D108BD9-81ED-4DB2-BD59-A6C34878D82A}">
                    <a16:rowId xmlns:a16="http://schemas.microsoft.com/office/drawing/2014/main" val="1055955299"/>
                  </a:ext>
                </a:extLst>
              </a:tr>
              <a:tr h="437758">
                <a:tc>
                  <a:txBody>
                    <a:bodyPr/>
                    <a:lstStyle/>
                    <a:p>
                      <a:r>
                        <a:rPr lang="fr-FR" dirty="0"/>
                        <a:t>4</a:t>
                      </a:r>
                    </a:p>
                  </a:txBody>
                  <a:tcPr/>
                </a:tc>
                <a:tc>
                  <a:txBody>
                    <a:bodyPr/>
                    <a:lstStyle/>
                    <a:p>
                      <a:r>
                        <a:rPr lang="fr-FR" dirty="0"/>
                        <a:t>‘Computer’</a:t>
                      </a:r>
                    </a:p>
                  </a:txBody>
                  <a:tcPr/>
                </a:tc>
                <a:tc>
                  <a:txBody>
                    <a:bodyPr/>
                    <a:lstStyle/>
                    <a:p>
                      <a:r>
                        <a:rPr lang="fr-FR" dirty="0"/>
                        <a:t>‘Baby care’</a:t>
                      </a:r>
                    </a:p>
                  </a:txBody>
                  <a:tcPr/>
                </a:tc>
                <a:extLst>
                  <a:ext uri="{0D108BD9-81ED-4DB2-BD59-A6C34878D82A}">
                    <a16:rowId xmlns:a16="http://schemas.microsoft.com/office/drawing/2014/main" val="3241918049"/>
                  </a:ext>
                </a:extLst>
              </a:tr>
              <a:tr h="389308">
                <a:tc>
                  <a:txBody>
                    <a:bodyPr/>
                    <a:lstStyle/>
                    <a:p>
                      <a:r>
                        <a:rPr lang="fr-FR" dirty="0"/>
                        <a:t>5</a:t>
                      </a:r>
                    </a:p>
                  </a:txBody>
                  <a:tcPr/>
                </a:tc>
                <a:tc>
                  <a:txBody>
                    <a:bodyPr/>
                    <a:lstStyle/>
                    <a:p>
                      <a:r>
                        <a:rPr lang="fr-FR" dirty="0"/>
                        <a:t>‘Home </a:t>
                      </a:r>
                      <a:r>
                        <a:rPr lang="fr-FR" dirty="0" err="1"/>
                        <a:t>furnishing</a:t>
                      </a:r>
                      <a:r>
                        <a:rPr lang="fr-FR" dirty="0"/>
                        <a:t>’</a:t>
                      </a:r>
                    </a:p>
                  </a:txBody>
                  <a:tcPr/>
                </a:tc>
                <a:tc>
                  <a:txBody>
                    <a:bodyPr/>
                    <a:lstStyle/>
                    <a:p>
                      <a:r>
                        <a:rPr lang="fr-FR" dirty="0"/>
                        <a:t>‘Baby care’ et ‘Beauty’</a:t>
                      </a:r>
                    </a:p>
                  </a:txBody>
                  <a:tcPr/>
                </a:tc>
                <a:extLst>
                  <a:ext uri="{0D108BD9-81ED-4DB2-BD59-A6C34878D82A}">
                    <a16:rowId xmlns:a16="http://schemas.microsoft.com/office/drawing/2014/main" val="3696351960"/>
                  </a:ext>
                </a:extLst>
              </a:tr>
              <a:tr h="389308">
                <a:tc>
                  <a:txBody>
                    <a:bodyPr/>
                    <a:lstStyle/>
                    <a:p>
                      <a:r>
                        <a:rPr lang="fr-FR" dirty="0"/>
                        <a:t>6</a:t>
                      </a:r>
                    </a:p>
                  </a:txBody>
                  <a:tcPr/>
                </a:tc>
                <a:tc>
                  <a:txBody>
                    <a:bodyPr/>
                    <a:lstStyle/>
                    <a:p>
                      <a:r>
                        <a:rPr lang="fr-FR" dirty="0"/>
                        <a:t>‘Home </a:t>
                      </a:r>
                      <a:r>
                        <a:rPr lang="fr-FR" dirty="0" err="1"/>
                        <a:t>furnishing</a:t>
                      </a:r>
                      <a:r>
                        <a:rPr lang="fr-FR" dirty="0"/>
                        <a:t>’</a:t>
                      </a:r>
                    </a:p>
                  </a:txBody>
                  <a:tcPr/>
                </a:tc>
                <a:tc>
                  <a:txBody>
                    <a:bodyPr/>
                    <a:lstStyle/>
                    <a:p>
                      <a:r>
                        <a:rPr lang="fr-FR" dirty="0"/>
                        <a:t>‘Home décor’</a:t>
                      </a:r>
                    </a:p>
                  </a:txBody>
                  <a:tcPr/>
                </a:tc>
                <a:extLst>
                  <a:ext uri="{0D108BD9-81ED-4DB2-BD59-A6C34878D82A}">
                    <a16:rowId xmlns:a16="http://schemas.microsoft.com/office/drawing/2014/main" val="2467822411"/>
                  </a:ext>
                </a:extLst>
              </a:tr>
              <a:tr h="389308">
                <a:tc>
                  <a:txBody>
                    <a:bodyPr/>
                    <a:lstStyle/>
                    <a:p>
                      <a:r>
                        <a:rPr lang="fr-FR" dirty="0"/>
                        <a:t>7</a:t>
                      </a:r>
                    </a:p>
                  </a:txBody>
                  <a:tcPr/>
                </a:tc>
                <a:tc>
                  <a:txBody>
                    <a:bodyPr/>
                    <a:lstStyle/>
                    <a:p>
                      <a:r>
                        <a:rPr lang="fr-FR" dirty="0"/>
                        <a:t>‘Baby care’</a:t>
                      </a:r>
                    </a:p>
                  </a:txBody>
                  <a:tcPr/>
                </a:tc>
                <a:tc>
                  <a:txBody>
                    <a:bodyPr/>
                    <a:lstStyle/>
                    <a:p>
                      <a:r>
                        <a:rPr lang="fr-FR" dirty="0"/>
                        <a:t>‘Watches’</a:t>
                      </a:r>
                    </a:p>
                  </a:txBody>
                  <a:tcPr/>
                </a:tc>
                <a:extLst>
                  <a:ext uri="{0D108BD9-81ED-4DB2-BD59-A6C34878D82A}">
                    <a16:rowId xmlns:a16="http://schemas.microsoft.com/office/drawing/2014/main" val="1094593772"/>
                  </a:ext>
                </a:extLst>
              </a:tr>
            </a:tbl>
          </a:graphicData>
        </a:graphic>
      </p:graphicFrame>
      <p:sp>
        <p:nvSpPr>
          <p:cNvPr id="13" name="ZoneTexte 12">
            <a:extLst>
              <a:ext uri="{FF2B5EF4-FFF2-40B4-BE49-F238E27FC236}">
                <a16:creationId xmlns:a16="http://schemas.microsoft.com/office/drawing/2014/main" id="{A7CF6CA3-8827-471F-91EC-D6052289B701}"/>
              </a:ext>
            </a:extLst>
          </p:cNvPr>
          <p:cNvSpPr txBox="1"/>
          <p:nvPr/>
        </p:nvSpPr>
        <p:spPr>
          <a:xfrm>
            <a:off x="769121" y="5763613"/>
            <a:ext cx="11690649" cy="646331"/>
          </a:xfrm>
          <a:prstGeom prst="rect">
            <a:avLst/>
          </a:prstGeom>
          <a:noFill/>
        </p:spPr>
        <p:txBody>
          <a:bodyPr wrap="square" rtlCol="0">
            <a:spAutoFit/>
          </a:bodyPr>
          <a:lstStyle/>
          <a:p>
            <a:r>
              <a:rPr lang="fr-FR" dirty="0"/>
              <a:t>Les classes de produits de cluster 6 et 7 sont presque les mêmes entre clustering de texte et d’image. Meilleur clustering pour l’image que pour le texte. </a:t>
            </a:r>
          </a:p>
        </p:txBody>
      </p:sp>
    </p:spTree>
    <p:extLst>
      <p:ext uri="{BB962C8B-B14F-4D97-AF65-F5344CB8AC3E}">
        <p14:creationId xmlns:p14="http://schemas.microsoft.com/office/powerpoint/2010/main" val="3383943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a:xfrm>
            <a:off x="521207" y="448056"/>
            <a:ext cx="9357731" cy="640080"/>
          </a:xfrm>
        </p:spPr>
        <p:txBody>
          <a:bodyPr>
            <a:normAutofit/>
          </a:bodyPr>
          <a:lstStyle/>
          <a:p>
            <a:r>
              <a:rPr lang="fr-FR" sz="2000" b="1" dirty="0">
                <a:solidFill>
                  <a:schemeClr val="tx1"/>
                </a:solidFill>
                <a:latin typeface="+mn-lt"/>
                <a:ea typeface="+mn-ea"/>
                <a:cs typeface="+mn-cs"/>
              </a:rPr>
              <a:t>Evaluation des modèles</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sp>
        <p:nvSpPr>
          <p:cNvPr id="12" name="ZoneTexte 11">
            <a:extLst>
              <a:ext uri="{FF2B5EF4-FFF2-40B4-BE49-F238E27FC236}">
                <a16:creationId xmlns:a16="http://schemas.microsoft.com/office/drawing/2014/main" id="{4C5B3963-78CB-48EE-95BF-567B21676F8C}"/>
              </a:ext>
            </a:extLst>
          </p:cNvPr>
          <p:cNvSpPr txBox="1"/>
          <p:nvPr/>
        </p:nvSpPr>
        <p:spPr>
          <a:xfrm>
            <a:off x="422884" y="6214271"/>
            <a:ext cx="11874737" cy="369332"/>
          </a:xfrm>
          <a:prstGeom prst="rect">
            <a:avLst/>
          </a:prstGeom>
          <a:noFill/>
        </p:spPr>
        <p:txBody>
          <a:bodyPr wrap="square" rtlCol="0">
            <a:spAutoFit/>
          </a:bodyPr>
          <a:lstStyle/>
          <a:p>
            <a:r>
              <a:rPr lang="fr-FR" dirty="0"/>
              <a:t>Scores ARI faibles, meilleure performance est ’image ACP’ </a:t>
            </a:r>
          </a:p>
        </p:txBody>
      </p:sp>
      <p:pic>
        <p:nvPicPr>
          <p:cNvPr id="6" name="Image 5">
            <a:extLst>
              <a:ext uri="{FF2B5EF4-FFF2-40B4-BE49-F238E27FC236}">
                <a16:creationId xmlns:a16="http://schemas.microsoft.com/office/drawing/2014/main" id="{B730B886-B481-49A6-995E-4BEE4A5A3DBC}"/>
              </a:ext>
            </a:extLst>
          </p:cNvPr>
          <p:cNvPicPr>
            <a:picLocks noChangeAspect="1"/>
          </p:cNvPicPr>
          <p:nvPr/>
        </p:nvPicPr>
        <p:blipFill>
          <a:blip r:embed="rId3"/>
          <a:stretch>
            <a:fillRect/>
          </a:stretch>
        </p:blipFill>
        <p:spPr>
          <a:xfrm>
            <a:off x="2264636" y="1235733"/>
            <a:ext cx="9155173" cy="4865964"/>
          </a:xfrm>
          <a:prstGeom prst="rect">
            <a:avLst/>
          </a:prstGeom>
        </p:spPr>
      </p:pic>
    </p:spTree>
    <p:extLst>
      <p:ext uri="{BB962C8B-B14F-4D97-AF65-F5344CB8AC3E}">
        <p14:creationId xmlns:p14="http://schemas.microsoft.com/office/powerpoint/2010/main" val="3769498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ous-titre 2">
            <a:extLst>
              <a:ext uri="{FF2B5EF4-FFF2-40B4-BE49-F238E27FC236}">
                <a16:creationId xmlns:a16="http://schemas.microsoft.com/office/drawing/2014/main" id="{422DC836-BAA6-4E82-8BEA-54D08D991220}"/>
              </a:ext>
            </a:extLst>
          </p:cNvPr>
          <p:cNvSpPr txBox="1">
            <a:spLocks/>
          </p:cNvSpPr>
          <p:nvPr/>
        </p:nvSpPr>
        <p:spPr>
          <a:xfrm>
            <a:off x="4553210" y="5896635"/>
            <a:ext cx="9144000" cy="1655762"/>
          </a:xfrm>
          <a:prstGeom prst="rect">
            <a:avLst/>
          </a:prstGeom>
        </p:spPr>
        <p:txBody>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fr-FR" dirty="0"/>
              <a:t>Projet 5 : </a:t>
            </a:r>
            <a:r>
              <a:rPr lang="fr-FR" dirty="0" err="1"/>
              <a:t>OpenClassRooms</a:t>
            </a:r>
            <a:r>
              <a:rPr lang="fr-FR" dirty="0"/>
              <a:t> 2021-2022</a:t>
            </a:r>
          </a:p>
        </p:txBody>
      </p:sp>
      <p:sp>
        <p:nvSpPr>
          <p:cNvPr id="9" name="ZoneTexte 8">
            <a:extLst>
              <a:ext uri="{FF2B5EF4-FFF2-40B4-BE49-F238E27FC236}">
                <a16:creationId xmlns:a16="http://schemas.microsoft.com/office/drawing/2014/main" id="{AD216D34-1073-4D05-8129-E83537D3B12A}"/>
              </a:ext>
            </a:extLst>
          </p:cNvPr>
          <p:cNvSpPr txBox="1"/>
          <p:nvPr/>
        </p:nvSpPr>
        <p:spPr>
          <a:xfrm>
            <a:off x="8939868" y="5896635"/>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10" name="Image 9">
            <a:extLst>
              <a:ext uri="{FF2B5EF4-FFF2-40B4-BE49-F238E27FC236}">
                <a16:creationId xmlns:a16="http://schemas.microsoft.com/office/drawing/2014/main" id="{F6DFEA8C-CC74-41FF-B8E2-581A03128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806" y="5928920"/>
            <a:ext cx="2133333" cy="304762"/>
          </a:xfrm>
          <a:prstGeom prst="rect">
            <a:avLst/>
          </a:prstGeom>
        </p:spPr>
      </p:pic>
      <p:sp>
        <p:nvSpPr>
          <p:cNvPr id="2" name="Titre 1">
            <a:extLst>
              <a:ext uri="{FF2B5EF4-FFF2-40B4-BE49-F238E27FC236}">
                <a16:creationId xmlns:a16="http://schemas.microsoft.com/office/drawing/2014/main" id="{30EE2634-453E-4151-82CD-794E70981E98}"/>
              </a:ext>
            </a:extLst>
          </p:cNvPr>
          <p:cNvSpPr>
            <a:spLocks noGrp="1"/>
          </p:cNvSpPr>
          <p:nvPr>
            <p:ph type="title"/>
          </p:nvPr>
        </p:nvSpPr>
        <p:spPr/>
        <p:txBody>
          <a:bodyPr>
            <a:normAutofit fontScale="90000"/>
          </a:bodyPr>
          <a:lstStyle/>
          <a:p>
            <a:r>
              <a:rPr lang="fr-FR" sz="3600" b="1" dirty="0"/>
              <a:t>Partie 4 : Conclusion</a:t>
            </a:r>
            <a:br>
              <a:rPr lang="fr-FR" sz="3600" dirty="0"/>
            </a:br>
            <a:endParaRPr lang="fr-FR" dirty="0"/>
          </a:p>
        </p:txBody>
      </p:sp>
    </p:spTree>
    <p:extLst>
      <p:ext uri="{BB962C8B-B14F-4D97-AF65-F5344CB8AC3E}">
        <p14:creationId xmlns:p14="http://schemas.microsoft.com/office/powerpoint/2010/main" val="2462230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p:txBody>
          <a:bodyPr/>
          <a:lstStyle/>
          <a:p>
            <a:r>
              <a:rPr lang="fr-FR" sz="2000" b="1" dirty="0">
                <a:solidFill>
                  <a:schemeClr val="tx1"/>
                </a:solidFill>
                <a:latin typeface="+mn-lt"/>
                <a:ea typeface="+mn-ea"/>
                <a:cs typeface="+mn-cs"/>
              </a:rPr>
              <a:t>Conclusion</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sp>
        <p:nvSpPr>
          <p:cNvPr id="3" name="ZoneTexte 2">
            <a:extLst>
              <a:ext uri="{FF2B5EF4-FFF2-40B4-BE49-F238E27FC236}">
                <a16:creationId xmlns:a16="http://schemas.microsoft.com/office/drawing/2014/main" id="{FD7B1D9A-88CE-4FC2-9543-494E589565D2}"/>
              </a:ext>
            </a:extLst>
          </p:cNvPr>
          <p:cNvSpPr txBox="1"/>
          <p:nvPr/>
        </p:nvSpPr>
        <p:spPr>
          <a:xfrm>
            <a:off x="632388" y="1179319"/>
            <a:ext cx="10759155" cy="830997"/>
          </a:xfrm>
          <a:prstGeom prst="rect">
            <a:avLst/>
          </a:prstGeom>
          <a:noFill/>
        </p:spPr>
        <p:txBody>
          <a:bodyPr wrap="square" rtlCol="0">
            <a:spAutoFit/>
          </a:bodyPr>
          <a:lstStyle/>
          <a:p>
            <a:pPr marL="285750" indent="-285750">
              <a:buFont typeface="Arial" panose="020B0604020202020204" pitchFamily="34" charset="0"/>
              <a:buChar char="•"/>
            </a:pPr>
            <a:endParaRPr lang="fr-FR" sz="1600" dirty="0"/>
          </a:p>
          <a:p>
            <a:pPr marL="285750" indent="-285750">
              <a:buFontTx/>
              <a:buChar char="-"/>
            </a:pPr>
            <a:endParaRPr lang="fr-FR" sz="1600" dirty="0"/>
          </a:p>
          <a:p>
            <a:endParaRPr lang="fr-FR" sz="1600" dirty="0"/>
          </a:p>
        </p:txBody>
      </p:sp>
      <p:sp>
        <p:nvSpPr>
          <p:cNvPr id="6" name="ZoneTexte 5">
            <a:extLst>
              <a:ext uri="{FF2B5EF4-FFF2-40B4-BE49-F238E27FC236}">
                <a16:creationId xmlns:a16="http://schemas.microsoft.com/office/drawing/2014/main" id="{E3351C3B-15C2-4EBF-A530-4FA40743BD55}"/>
              </a:ext>
            </a:extLst>
          </p:cNvPr>
          <p:cNvSpPr txBox="1"/>
          <p:nvPr/>
        </p:nvSpPr>
        <p:spPr>
          <a:xfrm>
            <a:off x="521207" y="1401510"/>
            <a:ext cx="11101073" cy="584775"/>
          </a:xfrm>
          <a:prstGeom prst="rect">
            <a:avLst/>
          </a:prstGeom>
          <a:noFill/>
        </p:spPr>
        <p:txBody>
          <a:bodyPr wrap="square" rtlCol="0">
            <a:spAutoFit/>
          </a:bodyPr>
          <a:lstStyle/>
          <a:p>
            <a:pPr marL="285750" indent="-285750">
              <a:buFontTx/>
              <a:buChar char="-"/>
            </a:pPr>
            <a:endParaRPr lang="fr-FR" sz="1600" dirty="0"/>
          </a:p>
          <a:p>
            <a:pPr marL="285750" indent="-285750">
              <a:buFontTx/>
              <a:buChar char="-"/>
            </a:pPr>
            <a:endParaRPr lang="fr-FR" sz="1600" dirty="0"/>
          </a:p>
        </p:txBody>
      </p:sp>
      <p:sp>
        <p:nvSpPr>
          <p:cNvPr id="7" name="ZoneTexte 6">
            <a:extLst>
              <a:ext uri="{FF2B5EF4-FFF2-40B4-BE49-F238E27FC236}">
                <a16:creationId xmlns:a16="http://schemas.microsoft.com/office/drawing/2014/main" id="{F9C7FF6F-B953-4DDD-A24E-6D37C80A24DD}"/>
              </a:ext>
            </a:extLst>
          </p:cNvPr>
          <p:cNvSpPr txBox="1"/>
          <p:nvPr/>
        </p:nvSpPr>
        <p:spPr>
          <a:xfrm>
            <a:off x="111095" y="1401510"/>
            <a:ext cx="11955567" cy="2585323"/>
          </a:xfrm>
          <a:prstGeom prst="rect">
            <a:avLst/>
          </a:prstGeom>
          <a:noFill/>
        </p:spPr>
        <p:txBody>
          <a:bodyPr wrap="square" rtlCol="0">
            <a:spAutoFit/>
          </a:bodyPr>
          <a:lstStyle/>
          <a:p>
            <a:pPr marL="285750" indent="-285750">
              <a:buFontTx/>
              <a:buChar char="-"/>
            </a:pPr>
            <a:r>
              <a:rPr lang="fr-FR" dirty="0"/>
              <a:t>La classification automatique avec image ou texte ne classe pas assez bien les vraies catégories pour avoir une opération purement automatique, les scores ARI sont faibles</a:t>
            </a:r>
          </a:p>
          <a:p>
            <a:pPr marL="285750" indent="-285750">
              <a:buFontTx/>
              <a:buChar char="-"/>
            </a:pPr>
            <a:r>
              <a:rPr lang="fr-FR" dirty="0"/>
              <a:t>Certains catégories de produits sont mieux classées automatiquement que d’autres</a:t>
            </a:r>
          </a:p>
          <a:p>
            <a:pPr marL="285750" indent="-285750">
              <a:buFontTx/>
              <a:buChar char="-"/>
            </a:pPr>
            <a:r>
              <a:rPr lang="fr-FR" dirty="0"/>
              <a:t>La catégorie de produits 6 ‘Beauty’ et 7 ‘Computers’ sont les mieux classées automatiquement</a:t>
            </a:r>
          </a:p>
          <a:p>
            <a:pPr marL="285750" indent="-285750">
              <a:buFontTx/>
              <a:buChar char="-"/>
            </a:pPr>
            <a:r>
              <a:rPr lang="fr-FR" dirty="0"/>
              <a:t>On recommande de faire un classement automatique par image en premier lieu puis de finaliser par un classement manuel sur la description pour réduire la charge de classification de l’équipe </a:t>
            </a:r>
          </a:p>
          <a:p>
            <a:pPr marL="285750" indent="-285750">
              <a:buFontTx/>
              <a:buChar char="-"/>
            </a:pPr>
            <a:r>
              <a:rPr lang="fr-FR" dirty="0"/>
              <a:t>Le transfert </a:t>
            </a:r>
            <a:r>
              <a:rPr lang="fr-FR" dirty="0" err="1"/>
              <a:t>learning</a:t>
            </a:r>
            <a:r>
              <a:rPr lang="fr-FR" dirty="0"/>
              <a:t> pourrait être envisagé vu que les modèles classiques sont de résultat médiocre</a:t>
            </a:r>
          </a:p>
          <a:p>
            <a:pPr marL="285750" indent="-285750">
              <a:buFontTx/>
              <a:buChar char="-"/>
            </a:pPr>
            <a:r>
              <a:rPr lang="fr-FR" dirty="0"/>
              <a:t>Une meilleure catégorisation métier à la base pourrait être améliorée</a:t>
            </a:r>
          </a:p>
          <a:p>
            <a:pPr marL="285750" indent="-285750">
              <a:buFontTx/>
              <a:buChar char="-"/>
            </a:pPr>
            <a:r>
              <a:rPr lang="fr-FR" dirty="0"/>
              <a:t>Un volume de données aussi faible limite les performances </a:t>
            </a:r>
          </a:p>
        </p:txBody>
      </p:sp>
    </p:spTree>
    <p:extLst>
      <p:ext uri="{BB962C8B-B14F-4D97-AF65-F5344CB8AC3E}">
        <p14:creationId xmlns:p14="http://schemas.microsoft.com/office/powerpoint/2010/main" val="4256209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E4FF927D-C458-4E1B-9AFC-0A93759CD3C7}"/>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9" name="Image 8">
            <a:extLst>
              <a:ext uri="{FF2B5EF4-FFF2-40B4-BE49-F238E27FC236}">
                <a16:creationId xmlns:a16="http://schemas.microsoft.com/office/drawing/2014/main" id="{E7355D0B-D793-4EFD-8F89-AFE0EE7DD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sp>
        <p:nvSpPr>
          <p:cNvPr id="6" name="ZoneTexte 5">
            <a:extLst>
              <a:ext uri="{FF2B5EF4-FFF2-40B4-BE49-F238E27FC236}">
                <a16:creationId xmlns:a16="http://schemas.microsoft.com/office/drawing/2014/main" id="{01A46BB7-5F36-4325-82BF-17F2685DE83E}"/>
              </a:ext>
            </a:extLst>
          </p:cNvPr>
          <p:cNvSpPr txBox="1"/>
          <p:nvPr/>
        </p:nvSpPr>
        <p:spPr>
          <a:xfrm>
            <a:off x="709301" y="606751"/>
            <a:ext cx="10699335" cy="400110"/>
          </a:xfrm>
          <a:prstGeom prst="rect">
            <a:avLst/>
          </a:prstGeom>
          <a:noFill/>
        </p:spPr>
        <p:txBody>
          <a:bodyPr wrap="square" rtlCol="0">
            <a:spAutoFit/>
          </a:bodyPr>
          <a:lstStyle/>
          <a:p>
            <a:r>
              <a:rPr lang="fr-FR" sz="2000" b="1" dirty="0"/>
              <a:t>Table des matières</a:t>
            </a:r>
          </a:p>
        </p:txBody>
      </p:sp>
      <p:sp>
        <p:nvSpPr>
          <p:cNvPr id="8" name="Espace réservé du contenu 2">
            <a:extLst>
              <a:ext uri="{FF2B5EF4-FFF2-40B4-BE49-F238E27FC236}">
                <a16:creationId xmlns:a16="http://schemas.microsoft.com/office/drawing/2014/main" id="{9EF29E20-36D6-49C6-B29B-8621348FEF2F}"/>
              </a:ext>
            </a:extLst>
          </p:cNvPr>
          <p:cNvSpPr txBox="1">
            <a:spLocks/>
          </p:cNvSpPr>
          <p:nvPr/>
        </p:nvSpPr>
        <p:spPr>
          <a:xfrm>
            <a:off x="838200" y="1825625"/>
            <a:ext cx="10515600" cy="4351338"/>
          </a:xfrm>
          <a:prstGeom prst="rect">
            <a:avLst/>
          </a:prstGeom>
        </p:spPr>
        <p:txBody>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fr-FR" dirty="0"/>
          </a:p>
        </p:txBody>
      </p:sp>
      <p:sp>
        <p:nvSpPr>
          <p:cNvPr id="2" name="ZoneTexte 1">
            <a:extLst>
              <a:ext uri="{FF2B5EF4-FFF2-40B4-BE49-F238E27FC236}">
                <a16:creationId xmlns:a16="http://schemas.microsoft.com/office/drawing/2014/main" id="{47FAC5AB-04D6-4AC7-9D8B-16DB80703335}"/>
              </a:ext>
            </a:extLst>
          </p:cNvPr>
          <p:cNvSpPr txBox="1"/>
          <p:nvPr/>
        </p:nvSpPr>
        <p:spPr>
          <a:xfrm>
            <a:off x="838200" y="1491163"/>
            <a:ext cx="8331437" cy="1077218"/>
          </a:xfrm>
          <a:prstGeom prst="rect">
            <a:avLst/>
          </a:prstGeom>
          <a:noFill/>
        </p:spPr>
        <p:txBody>
          <a:bodyPr wrap="square" rtlCol="0">
            <a:spAutoFit/>
          </a:bodyPr>
          <a:lstStyle/>
          <a:p>
            <a:pPr marL="285750" indent="-285750">
              <a:buFontTx/>
              <a:buChar char="-"/>
            </a:pPr>
            <a:r>
              <a:rPr lang="fr-FR" sz="1600" dirty="0"/>
              <a:t>Exploration des données</a:t>
            </a:r>
          </a:p>
          <a:p>
            <a:pPr marL="285750" indent="-285750">
              <a:buFontTx/>
              <a:buChar char="-"/>
            </a:pPr>
            <a:r>
              <a:rPr lang="fr-FR" sz="1600" dirty="0" err="1"/>
              <a:t>Preprocessing</a:t>
            </a:r>
            <a:endParaRPr lang="fr-FR" sz="1600" dirty="0"/>
          </a:p>
          <a:p>
            <a:pPr marL="285750" indent="-285750">
              <a:buFontTx/>
              <a:buChar char="-"/>
            </a:pPr>
            <a:r>
              <a:rPr lang="fr-FR" sz="1600"/>
              <a:t>Modélisation </a:t>
            </a:r>
            <a:r>
              <a:rPr lang="fr-FR" sz="1600" dirty="0"/>
              <a:t>et résultats</a:t>
            </a:r>
          </a:p>
          <a:p>
            <a:r>
              <a:rPr lang="fr-FR" sz="1600" dirty="0"/>
              <a:t>-    Conclusion</a:t>
            </a:r>
          </a:p>
        </p:txBody>
      </p:sp>
    </p:spTree>
    <p:extLst>
      <p:ext uri="{BB962C8B-B14F-4D97-AF65-F5344CB8AC3E}">
        <p14:creationId xmlns:p14="http://schemas.microsoft.com/office/powerpoint/2010/main" val="3170243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ous-titre 2">
            <a:extLst>
              <a:ext uri="{FF2B5EF4-FFF2-40B4-BE49-F238E27FC236}">
                <a16:creationId xmlns:a16="http://schemas.microsoft.com/office/drawing/2014/main" id="{422DC836-BAA6-4E82-8BEA-54D08D991220}"/>
              </a:ext>
            </a:extLst>
          </p:cNvPr>
          <p:cNvSpPr txBox="1">
            <a:spLocks/>
          </p:cNvSpPr>
          <p:nvPr/>
        </p:nvSpPr>
        <p:spPr>
          <a:xfrm>
            <a:off x="4511264" y="5928920"/>
            <a:ext cx="9144000" cy="1655762"/>
          </a:xfrm>
          <a:prstGeom prst="rect">
            <a:avLst/>
          </a:prstGeom>
        </p:spPr>
        <p:txBody>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fr-FR" dirty="0"/>
              <a:t>Projet 5 </a:t>
            </a:r>
            <a:r>
              <a:rPr lang="fr-FR" dirty="0" err="1"/>
              <a:t>OpenClassRooms</a:t>
            </a:r>
            <a:r>
              <a:rPr lang="fr-FR" dirty="0"/>
              <a:t>  2021-2022</a:t>
            </a:r>
          </a:p>
        </p:txBody>
      </p:sp>
      <p:sp>
        <p:nvSpPr>
          <p:cNvPr id="9" name="ZoneTexte 8">
            <a:extLst>
              <a:ext uri="{FF2B5EF4-FFF2-40B4-BE49-F238E27FC236}">
                <a16:creationId xmlns:a16="http://schemas.microsoft.com/office/drawing/2014/main" id="{AD216D34-1073-4D05-8129-E83537D3B12A}"/>
              </a:ext>
            </a:extLst>
          </p:cNvPr>
          <p:cNvSpPr txBox="1"/>
          <p:nvPr/>
        </p:nvSpPr>
        <p:spPr>
          <a:xfrm>
            <a:off x="8939868" y="5896635"/>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10" name="Image 9">
            <a:extLst>
              <a:ext uri="{FF2B5EF4-FFF2-40B4-BE49-F238E27FC236}">
                <a16:creationId xmlns:a16="http://schemas.microsoft.com/office/drawing/2014/main" id="{F6DFEA8C-CC74-41FF-B8E2-581A03128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806" y="5928920"/>
            <a:ext cx="2133333" cy="304762"/>
          </a:xfrm>
          <a:prstGeom prst="rect">
            <a:avLst/>
          </a:prstGeom>
        </p:spPr>
      </p:pic>
      <p:sp>
        <p:nvSpPr>
          <p:cNvPr id="2" name="Titre 1">
            <a:extLst>
              <a:ext uri="{FF2B5EF4-FFF2-40B4-BE49-F238E27FC236}">
                <a16:creationId xmlns:a16="http://schemas.microsoft.com/office/drawing/2014/main" id="{30EE2634-453E-4151-82CD-794E70981E98}"/>
              </a:ext>
            </a:extLst>
          </p:cNvPr>
          <p:cNvSpPr>
            <a:spLocks noGrp="1"/>
          </p:cNvSpPr>
          <p:nvPr>
            <p:ph type="title"/>
          </p:nvPr>
        </p:nvSpPr>
        <p:spPr/>
        <p:txBody>
          <a:bodyPr>
            <a:normAutofit fontScale="90000"/>
          </a:bodyPr>
          <a:lstStyle/>
          <a:p>
            <a:r>
              <a:rPr lang="fr-FR" sz="3600" b="1" dirty="0"/>
              <a:t>Partie 1 : Exploration des données</a:t>
            </a:r>
            <a:br>
              <a:rPr lang="fr-FR" sz="3600" dirty="0"/>
            </a:br>
            <a:endParaRPr lang="fr-FR" dirty="0"/>
          </a:p>
        </p:txBody>
      </p:sp>
    </p:spTree>
    <p:extLst>
      <p:ext uri="{BB962C8B-B14F-4D97-AF65-F5344CB8AC3E}">
        <p14:creationId xmlns:p14="http://schemas.microsoft.com/office/powerpoint/2010/main" val="131637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p:txBody>
          <a:bodyPr/>
          <a:lstStyle/>
          <a:p>
            <a:r>
              <a:rPr lang="fr-FR" sz="2000" b="1" dirty="0">
                <a:solidFill>
                  <a:schemeClr val="tx1"/>
                </a:solidFill>
                <a:latin typeface="+mn-lt"/>
                <a:ea typeface="+mn-ea"/>
                <a:cs typeface="+mn-cs"/>
              </a:rPr>
              <a:t>Base de données: taux de complétion</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pic>
        <p:nvPicPr>
          <p:cNvPr id="13" name="Image 12">
            <a:extLst>
              <a:ext uri="{FF2B5EF4-FFF2-40B4-BE49-F238E27FC236}">
                <a16:creationId xmlns:a16="http://schemas.microsoft.com/office/drawing/2014/main" id="{6CAB8FCE-1CEF-4CAD-B1EE-715A85AE0808}"/>
              </a:ext>
            </a:extLst>
          </p:cNvPr>
          <p:cNvPicPr>
            <a:picLocks noChangeAspect="1"/>
          </p:cNvPicPr>
          <p:nvPr/>
        </p:nvPicPr>
        <p:blipFill>
          <a:blip r:embed="rId3"/>
          <a:stretch>
            <a:fillRect/>
          </a:stretch>
        </p:blipFill>
        <p:spPr>
          <a:xfrm>
            <a:off x="521207" y="1944750"/>
            <a:ext cx="7185596" cy="3848444"/>
          </a:xfrm>
          <a:prstGeom prst="rect">
            <a:avLst/>
          </a:prstGeom>
        </p:spPr>
      </p:pic>
      <p:pic>
        <p:nvPicPr>
          <p:cNvPr id="15" name="Image 14">
            <a:extLst>
              <a:ext uri="{FF2B5EF4-FFF2-40B4-BE49-F238E27FC236}">
                <a16:creationId xmlns:a16="http://schemas.microsoft.com/office/drawing/2014/main" id="{42078AC7-0218-44CC-999E-6E9AFFEA9FF4}"/>
              </a:ext>
            </a:extLst>
          </p:cNvPr>
          <p:cNvPicPr>
            <a:picLocks noChangeAspect="1"/>
          </p:cNvPicPr>
          <p:nvPr/>
        </p:nvPicPr>
        <p:blipFill>
          <a:blip r:embed="rId4"/>
          <a:stretch>
            <a:fillRect/>
          </a:stretch>
        </p:blipFill>
        <p:spPr>
          <a:xfrm>
            <a:off x="8705724" y="2534821"/>
            <a:ext cx="2266667" cy="2352381"/>
          </a:xfrm>
          <a:prstGeom prst="rect">
            <a:avLst/>
          </a:prstGeom>
        </p:spPr>
      </p:pic>
      <p:sp>
        <p:nvSpPr>
          <p:cNvPr id="3" name="ZoneTexte 2">
            <a:extLst>
              <a:ext uri="{FF2B5EF4-FFF2-40B4-BE49-F238E27FC236}">
                <a16:creationId xmlns:a16="http://schemas.microsoft.com/office/drawing/2014/main" id="{2B65E798-E1B4-4806-9792-4A3B885A105B}"/>
              </a:ext>
            </a:extLst>
          </p:cNvPr>
          <p:cNvSpPr txBox="1"/>
          <p:nvPr/>
        </p:nvSpPr>
        <p:spPr>
          <a:xfrm>
            <a:off x="4948014" y="5967643"/>
            <a:ext cx="8597070" cy="369332"/>
          </a:xfrm>
          <a:prstGeom prst="rect">
            <a:avLst/>
          </a:prstGeom>
          <a:noFill/>
        </p:spPr>
        <p:txBody>
          <a:bodyPr wrap="square" rtlCol="0">
            <a:spAutoFit/>
          </a:bodyPr>
          <a:lstStyle/>
          <a:p>
            <a:r>
              <a:rPr lang="fr-FR" dirty="0"/>
              <a:t>Taux de complétion élevé </a:t>
            </a:r>
          </a:p>
        </p:txBody>
      </p:sp>
    </p:spTree>
    <p:extLst>
      <p:ext uri="{BB962C8B-B14F-4D97-AF65-F5344CB8AC3E}">
        <p14:creationId xmlns:p14="http://schemas.microsoft.com/office/powerpoint/2010/main" val="2920549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p:txBody>
          <a:bodyPr/>
          <a:lstStyle/>
          <a:p>
            <a:r>
              <a:rPr lang="fr-FR" sz="2000" b="1" dirty="0">
                <a:solidFill>
                  <a:schemeClr val="tx1"/>
                </a:solidFill>
                <a:latin typeface="+mn-lt"/>
                <a:ea typeface="+mn-ea"/>
                <a:cs typeface="+mn-cs"/>
              </a:rPr>
              <a:t>Base de données: catégories de produits</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pic>
        <p:nvPicPr>
          <p:cNvPr id="6" name="Image 5">
            <a:extLst>
              <a:ext uri="{FF2B5EF4-FFF2-40B4-BE49-F238E27FC236}">
                <a16:creationId xmlns:a16="http://schemas.microsoft.com/office/drawing/2014/main" id="{2A9C98E9-3239-4682-9C78-DFCC0256E9DE}"/>
              </a:ext>
            </a:extLst>
          </p:cNvPr>
          <p:cNvPicPr>
            <a:picLocks noChangeAspect="1"/>
          </p:cNvPicPr>
          <p:nvPr/>
        </p:nvPicPr>
        <p:blipFill>
          <a:blip r:embed="rId3"/>
          <a:stretch>
            <a:fillRect/>
          </a:stretch>
        </p:blipFill>
        <p:spPr>
          <a:xfrm>
            <a:off x="160495" y="1692409"/>
            <a:ext cx="6433742" cy="3999547"/>
          </a:xfrm>
          <a:prstGeom prst="rect">
            <a:avLst/>
          </a:prstGeom>
        </p:spPr>
      </p:pic>
      <p:pic>
        <p:nvPicPr>
          <p:cNvPr id="9" name="Image 8">
            <a:extLst>
              <a:ext uri="{FF2B5EF4-FFF2-40B4-BE49-F238E27FC236}">
                <a16:creationId xmlns:a16="http://schemas.microsoft.com/office/drawing/2014/main" id="{AF14D841-F11E-4EE9-9FD3-0BBCD6E90C46}"/>
              </a:ext>
            </a:extLst>
          </p:cNvPr>
          <p:cNvPicPr>
            <a:picLocks noChangeAspect="1"/>
          </p:cNvPicPr>
          <p:nvPr/>
        </p:nvPicPr>
        <p:blipFill>
          <a:blip r:embed="rId4"/>
          <a:stretch>
            <a:fillRect/>
          </a:stretch>
        </p:blipFill>
        <p:spPr>
          <a:xfrm>
            <a:off x="6579982" y="2223969"/>
            <a:ext cx="2702380" cy="3129459"/>
          </a:xfrm>
          <a:prstGeom prst="rect">
            <a:avLst/>
          </a:prstGeom>
        </p:spPr>
      </p:pic>
      <p:pic>
        <p:nvPicPr>
          <p:cNvPr id="11" name="Image 10">
            <a:extLst>
              <a:ext uri="{FF2B5EF4-FFF2-40B4-BE49-F238E27FC236}">
                <a16:creationId xmlns:a16="http://schemas.microsoft.com/office/drawing/2014/main" id="{15083DAE-4086-4FC7-9E44-0265D28E7940}"/>
              </a:ext>
            </a:extLst>
          </p:cNvPr>
          <p:cNvPicPr>
            <a:picLocks noChangeAspect="1"/>
          </p:cNvPicPr>
          <p:nvPr/>
        </p:nvPicPr>
        <p:blipFill>
          <a:blip r:embed="rId5"/>
          <a:stretch>
            <a:fillRect/>
          </a:stretch>
        </p:blipFill>
        <p:spPr>
          <a:xfrm>
            <a:off x="9268106" y="2223970"/>
            <a:ext cx="2763399" cy="3129459"/>
          </a:xfrm>
          <a:prstGeom prst="rect">
            <a:avLst/>
          </a:prstGeom>
        </p:spPr>
      </p:pic>
      <p:sp>
        <p:nvSpPr>
          <p:cNvPr id="7" name="ZoneTexte 6">
            <a:extLst>
              <a:ext uri="{FF2B5EF4-FFF2-40B4-BE49-F238E27FC236}">
                <a16:creationId xmlns:a16="http://schemas.microsoft.com/office/drawing/2014/main" id="{4401CE5F-E9CE-4C80-9475-7F7A8569265A}"/>
              </a:ext>
            </a:extLst>
          </p:cNvPr>
          <p:cNvSpPr txBox="1"/>
          <p:nvPr/>
        </p:nvSpPr>
        <p:spPr>
          <a:xfrm>
            <a:off x="521207" y="5862415"/>
            <a:ext cx="11149586" cy="369332"/>
          </a:xfrm>
          <a:prstGeom prst="rect">
            <a:avLst/>
          </a:prstGeom>
          <a:noFill/>
        </p:spPr>
        <p:txBody>
          <a:bodyPr wrap="square" rtlCol="0">
            <a:spAutoFit/>
          </a:bodyPr>
          <a:lstStyle/>
          <a:p>
            <a:r>
              <a:rPr lang="fr-FR" dirty="0"/>
              <a:t>3 groupements de catégories de produits, la catégorie 1 comporte 7 familles de produit</a:t>
            </a:r>
          </a:p>
        </p:txBody>
      </p:sp>
      <p:sp>
        <p:nvSpPr>
          <p:cNvPr id="3" name="Rectangle 2">
            <a:extLst>
              <a:ext uri="{FF2B5EF4-FFF2-40B4-BE49-F238E27FC236}">
                <a16:creationId xmlns:a16="http://schemas.microsoft.com/office/drawing/2014/main" id="{8C143F6C-667F-4583-A3F2-506EB9C81194}"/>
              </a:ext>
            </a:extLst>
          </p:cNvPr>
          <p:cNvSpPr/>
          <p:nvPr/>
        </p:nvSpPr>
        <p:spPr>
          <a:xfrm>
            <a:off x="4195985" y="4520725"/>
            <a:ext cx="1900015" cy="427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A8339C6B-74E1-40F8-9733-F4367F3A10BD}"/>
              </a:ext>
            </a:extLst>
          </p:cNvPr>
          <p:cNvSpPr/>
          <p:nvPr/>
        </p:nvSpPr>
        <p:spPr>
          <a:xfrm>
            <a:off x="1692067" y="5443670"/>
            <a:ext cx="564023" cy="171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3DDEBC23-3BD2-4013-8A32-1AABE4083EB7}"/>
              </a:ext>
            </a:extLst>
          </p:cNvPr>
          <p:cNvSpPr/>
          <p:nvPr/>
        </p:nvSpPr>
        <p:spPr>
          <a:xfrm>
            <a:off x="7037614" y="4888193"/>
            <a:ext cx="1746510" cy="2050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11">
            <a:extLst>
              <a:ext uri="{FF2B5EF4-FFF2-40B4-BE49-F238E27FC236}">
                <a16:creationId xmlns:a16="http://schemas.microsoft.com/office/drawing/2014/main" id="{CC46A53B-82FC-4FB0-B1DA-E726DCD83F6E}"/>
              </a:ext>
            </a:extLst>
          </p:cNvPr>
          <p:cNvSpPr/>
          <p:nvPr/>
        </p:nvSpPr>
        <p:spPr>
          <a:xfrm>
            <a:off x="9847371" y="4845465"/>
            <a:ext cx="1746510" cy="2050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400805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ous-titre 2">
            <a:extLst>
              <a:ext uri="{FF2B5EF4-FFF2-40B4-BE49-F238E27FC236}">
                <a16:creationId xmlns:a16="http://schemas.microsoft.com/office/drawing/2014/main" id="{422DC836-BAA6-4E82-8BEA-54D08D991220}"/>
              </a:ext>
            </a:extLst>
          </p:cNvPr>
          <p:cNvSpPr txBox="1">
            <a:spLocks/>
          </p:cNvSpPr>
          <p:nvPr/>
        </p:nvSpPr>
        <p:spPr>
          <a:xfrm>
            <a:off x="4511264" y="5928920"/>
            <a:ext cx="9144000" cy="1655762"/>
          </a:xfrm>
          <a:prstGeom prst="rect">
            <a:avLst/>
          </a:prstGeom>
        </p:spPr>
        <p:txBody>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fr-FR" dirty="0"/>
              <a:t>Projet 5: </a:t>
            </a:r>
            <a:r>
              <a:rPr lang="fr-FR" dirty="0" err="1"/>
              <a:t>OpenClassRooms</a:t>
            </a:r>
            <a:r>
              <a:rPr lang="fr-FR" dirty="0"/>
              <a:t> 2021-2022</a:t>
            </a:r>
          </a:p>
        </p:txBody>
      </p:sp>
      <p:sp>
        <p:nvSpPr>
          <p:cNvPr id="9" name="ZoneTexte 8">
            <a:extLst>
              <a:ext uri="{FF2B5EF4-FFF2-40B4-BE49-F238E27FC236}">
                <a16:creationId xmlns:a16="http://schemas.microsoft.com/office/drawing/2014/main" id="{AD216D34-1073-4D05-8129-E83537D3B12A}"/>
              </a:ext>
            </a:extLst>
          </p:cNvPr>
          <p:cNvSpPr txBox="1"/>
          <p:nvPr/>
        </p:nvSpPr>
        <p:spPr>
          <a:xfrm>
            <a:off x="8939868" y="5896635"/>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10" name="Image 9">
            <a:extLst>
              <a:ext uri="{FF2B5EF4-FFF2-40B4-BE49-F238E27FC236}">
                <a16:creationId xmlns:a16="http://schemas.microsoft.com/office/drawing/2014/main" id="{F6DFEA8C-CC74-41FF-B8E2-581A03128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806" y="5928920"/>
            <a:ext cx="2133333" cy="304762"/>
          </a:xfrm>
          <a:prstGeom prst="rect">
            <a:avLst/>
          </a:prstGeom>
        </p:spPr>
      </p:pic>
      <p:sp>
        <p:nvSpPr>
          <p:cNvPr id="2" name="Titre 1">
            <a:extLst>
              <a:ext uri="{FF2B5EF4-FFF2-40B4-BE49-F238E27FC236}">
                <a16:creationId xmlns:a16="http://schemas.microsoft.com/office/drawing/2014/main" id="{30EE2634-453E-4151-82CD-794E70981E98}"/>
              </a:ext>
            </a:extLst>
          </p:cNvPr>
          <p:cNvSpPr>
            <a:spLocks noGrp="1"/>
          </p:cNvSpPr>
          <p:nvPr>
            <p:ph type="title"/>
          </p:nvPr>
        </p:nvSpPr>
        <p:spPr/>
        <p:txBody>
          <a:bodyPr>
            <a:normAutofit fontScale="90000"/>
          </a:bodyPr>
          <a:lstStyle/>
          <a:p>
            <a:r>
              <a:rPr lang="fr-FR" sz="3600" b="1" dirty="0"/>
              <a:t>Partie 2 : </a:t>
            </a:r>
            <a:r>
              <a:rPr lang="fr-FR" sz="3600" b="1" dirty="0" err="1"/>
              <a:t>Preprocessing</a:t>
            </a:r>
            <a:br>
              <a:rPr lang="fr-FR" sz="3600" dirty="0"/>
            </a:br>
            <a:endParaRPr lang="fr-FR" dirty="0"/>
          </a:p>
        </p:txBody>
      </p:sp>
    </p:spTree>
    <p:extLst>
      <p:ext uri="{BB962C8B-B14F-4D97-AF65-F5344CB8AC3E}">
        <p14:creationId xmlns:p14="http://schemas.microsoft.com/office/powerpoint/2010/main" val="3318120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p:txBody>
          <a:bodyPr/>
          <a:lstStyle/>
          <a:p>
            <a:r>
              <a:rPr lang="fr-FR" sz="2000" b="1" dirty="0">
                <a:solidFill>
                  <a:schemeClr val="tx1"/>
                </a:solidFill>
                <a:latin typeface="+mn-lt"/>
                <a:ea typeface="+mn-ea"/>
                <a:cs typeface="+mn-cs"/>
              </a:rPr>
              <a:t>Prétraitement de texte</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sp>
        <p:nvSpPr>
          <p:cNvPr id="7" name="ZoneTexte 6">
            <a:extLst>
              <a:ext uri="{FF2B5EF4-FFF2-40B4-BE49-F238E27FC236}">
                <a16:creationId xmlns:a16="http://schemas.microsoft.com/office/drawing/2014/main" id="{21190712-15B4-4CD1-BEBF-729443B02C87}"/>
              </a:ext>
            </a:extLst>
          </p:cNvPr>
          <p:cNvSpPr txBox="1"/>
          <p:nvPr/>
        </p:nvSpPr>
        <p:spPr>
          <a:xfrm>
            <a:off x="957129" y="1538554"/>
            <a:ext cx="11647918" cy="261610"/>
          </a:xfrm>
          <a:prstGeom prst="rect">
            <a:avLst/>
          </a:prstGeom>
          <a:noFill/>
        </p:spPr>
        <p:txBody>
          <a:bodyPr wrap="square">
            <a:spAutoFit/>
          </a:bodyPr>
          <a:lstStyle/>
          <a:p>
            <a:r>
              <a:rPr lang="fr-FR" sz="1100" dirty="0"/>
              <a:t>'Key </a:t>
            </a:r>
            <a:r>
              <a:rPr lang="fr-FR" sz="1100" dirty="0" err="1"/>
              <a:t>Features</a:t>
            </a:r>
            <a:r>
              <a:rPr lang="fr-FR" sz="1100" dirty="0"/>
              <a:t> of </a:t>
            </a:r>
            <a:r>
              <a:rPr lang="fr-FR" sz="1100" dirty="0" err="1"/>
              <a:t>Elegance</a:t>
            </a:r>
            <a:r>
              <a:rPr lang="fr-FR" sz="1100" dirty="0"/>
              <a:t> Polyester </a:t>
            </a:r>
            <a:r>
              <a:rPr lang="fr-FR" sz="1100" dirty="0" err="1"/>
              <a:t>Multicolor</a:t>
            </a:r>
            <a:r>
              <a:rPr lang="fr-FR" sz="1100" dirty="0"/>
              <a:t> Abstract </a:t>
            </a:r>
            <a:r>
              <a:rPr lang="fr-FR" sz="1100" dirty="0" err="1"/>
              <a:t>Eyelet</a:t>
            </a:r>
            <a:r>
              <a:rPr lang="fr-FR" sz="1100" dirty="0"/>
              <a:t> </a:t>
            </a:r>
            <a:r>
              <a:rPr lang="fr-FR" sz="1100" dirty="0" err="1"/>
              <a:t>Door</a:t>
            </a:r>
            <a:r>
              <a:rPr lang="fr-FR" sz="1100" dirty="0"/>
              <a:t> Curtain Floral </a:t>
            </a:r>
            <a:r>
              <a:rPr lang="fr-FR" sz="1100" dirty="0" err="1"/>
              <a:t>Curtain,Elegance</a:t>
            </a:r>
            <a:r>
              <a:rPr lang="fr-FR" sz="1100" dirty="0"/>
              <a:t> Polyester </a:t>
            </a:r>
            <a:r>
              <a:rPr lang="fr-FR" sz="1100" dirty="0" err="1"/>
              <a:t>Multicolor</a:t>
            </a:r>
            <a:r>
              <a:rPr lang="fr-FR" sz="1100" dirty="0"/>
              <a:t> Abstract </a:t>
            </a:r>
            <a:r>
              <a:rPr lang="fr-FR" sz="1100" dirty="0" err="1"/>
              <a:t>Eyelet</a:t>
            </a:r>
            <a:r>
              <a:rPr lang="fr-FR" sz="1100" dirty="0"/>
              <a:t> </a:t>
            </a:r>
            <a:r>
              <a:rPr lang="fr-FR" sz="1100" dirty="0" err="1"/>
              <a:t>Door</a:t>
            </a:r>
            <a:r>
              <a:rPr lang="fr-FR" sz="1100" dirty="0"/>
              <a:t> 1, </a:t>
            </a:r>
            <a:r>
              <a:rPr lang="fr-FR" sz="1100" dirty="0" err="1"/>
              <a:t>drawing</a:t>
            </a:r>
            <a:r>
              <a:rPr lang="fr-FR" sz="1100" dirty="0"/>
              <a:t>'</a:t>
            </a:r>
          </a:p>
        </p:txBody>
      </p:sp>
      <p:sp>
        <p:nvSpPr>
          <p:cNvPr id="6" name="ZoneTexte 5">
            <a:extLst>
              <a:ext uri="{FF2B5EF4-FFF2-40B4-BE49-F238E27FC236}">
                <a16:creationId xmlns:a16="http://schemas.microsoft.com/office/drawing/2014/main" id="{EBA1BD52-E50D-4554-9797-0FD14F80A82C}"/>
              </a:ext>
            </a:extLst>
          </p:cNvPr>
          <p:cNvSpPr txBox="1"/>
          <p:nvPr/>
        </p:nvSpPr>
        <p:spPr>
          <a:xfrm>
            <a:off x="4506482" y="1140593"/>
            <a:ext cx="3179036" cy="307777"/>
          </a:xfrm>
          <a:prstGeom prst="rect">
            <a:avLst/>
          </a:prstGeom>
          <a:noFill/>
        </p:spPr>
        <p:txBody>
          <a:bodyPr wrap="square" rtlCol="0">
            <a:spAutoFit/>
          </a:bodyPr>
          <a:lstStyle/>
          <a:p>
            <a:r>
              <a:rPr lang="fr-FR" sz="1400" dirty="0"/>
              <a:t>1- Phrase de test de départ</a:t>
            </a:r>
          </a:p>
        </p:txBody>
      </p:sp>
      <p:pic>
        <p:nvPicPr>
          <p:cNvPr id="9" name="Image 8">
            <a:extLst>
              <a:ext uri="{FF2B5EF4-FFF2-40B4-BE49-F238E27FC236}">
                <a16:creationId xmlns:a16="http://schemas.microsoft.com/office/drawing/2014/main" id="{D6021A99-7433-4272-808D-9B74A515286A}"/>
              </a:ext>
            </a:extLst>
          </p:cNvPr>
          <p:cNvPicPr>
            <a:picLocks noChangeAspect="1"/>
          </p:cNvPicPr>
          <p:nvPr/>
        </p:nvPicPr>
        <p:blipFill>
          <a:blip r:embed="rId3"/>
          <a:stretch>
            <a:fillRect/>
          </a:stretch>
        </p:blipFill>
        <p:spPr>
          <a:xfrm>
            <a:off x="1083202" y="2285780"/>
            <a:ext cx="9666667" cy="447619"/>
          </a:xfrm>
          <a:prstGeom prst="rect">
            <a:avLst/>
          </a:prstGeom>
        </p:spPr>
      </p:pic>
      <p:sp>
        <p:nvSpPr>
          <p:cNvPr id="12" name="ZoneTexte 11">
            <a:extLst>
              <a:ext uri="{FF2B5EF4-FFF2-40B4-BE49-F238E27FC236}">
                <a16:creationId xmlns:a16="http://schemas.microsoft.com/office/drawing/2014/main" id="{02A975A1-6AD1-45B4-8E0D-4ED993096F98}"/>
              </a:ext>
            </a:extLst>
          </p:cNvPr>
          <p:cNvSpPr txBox="1"/>
          <p:nvPr/>
        </p:nvSpPr>
        <p:spPr>
          <a:xfrm>
            <a:off x="5037746" y="1864312"/>
            <a:ext cx="3179036" cy="307777"/>
          </a:xfrm>
          <a:prstGeom prst="rect">
            <a:avLst/>
          </a:prstGeom>
          <a:noFill/>
        </p:spPr>
        <p:txBody>
          <a:bodyPr wrap="square" rtlCol="0">
            <a:spAutoFit/>
          </a:bodyPr>
          <a:lstStyle/>
          <a:p>
            <a:r>
              <a:rPr lang="fr-FR" sz="1400" dirty="0"/>
              <a:t>2- </a:t>
            </a:r>
            <a:r>
              <a:rPr lang="fr-FR" sz="1400" dirty="0" err="1"/>
              <a:t>Tockenisation</a:t>
            </a:r>
            <a:endParaRPr lang="fr-FR" sz="1400" dirty="0"/>
          </a:p>
        </p:txBody>
      </p:sp>
      <p:pic>
        <p:nvPicPr>
          <p:cNvPr id="13" name="Image 12">
            <a:extLst>
              <a:ext uri="{FF2B5EF4-FFF2-40B4-BE49-F238E27FC236}">
                <a16:creationId xmlns:a16="http://schemas.microsoft.com/office/drawing/2014/main" id="{47C47FB7-39F3-422F-99F4-14B31BA08344}"/>
              </a:ext>
            </a:extLst>
          </p:cNvPr>
          <p:cNvPicPr>
            <a:picLocks noChangeAspect="1"/>
          </p:cNvPicPr>
          <p:nvPr/>
        </p:nvPicPr>
        <p:blipFill>
          <a:blip r:embed="rId4"/>
          <a:stretch>
            <a:fillRect/>
          </a:stretch>
        </p:blipFill>
        <p:spPr>
          <a:xfrm>
            <a:off x="3192286" y="2837855"/>
            <a:ext cx="1314196" cy="2120865"/>
          </a:xfrm>
          <a:prstGeom prst="rect">
            <a:avLst/>
          </a:prstGeom>
        </p:spPr>
      </p:pic>
      <p:sp>
        <p:nvSpPr>
          <p:cNvPr id="14" name="ZoneTexte 13">
            <a:extLst>
              <a:ext uri="{FF2B5EF4-FFF2-40B4-BE49-F238E27FC236}">
                <a16:creationId xmlns:a16="http://schemas.microsoft.com/office/drawing/2014/main" id="{D06829C1-3521-4E40-B72D-781692CE8950}"/>
              </a:ext>
            </a:extLst>
          </p:cNvPr>
          <p:cNvSpPr txBox="1"/>
          <p:nvPr/>
        </p:nvSpPr>
        <p:spPr>
          <a:xfrm>
            <a:off x="583963" y="3488368"/>
            <a:ext cx="3179036" cy="307777"/>
          </a:xfrm>
          <a:prstGeom prst="rect">
            <a:avLst/>
          </a:prstGeom>
          <a:noFill/>
        </p:spPr>
        <p:txBody>
          <a:bodyPr wrap="square" rtlCol="0">
            <a:spAutoFit/>
          </a:bodyPr>
          <a:lstStyle/>
          <a:p>
            <a:r>
              <a:rPr lang="fr-FR" sz="1400" dirty="0"/>
              <a:t>3- Suppression des stop </a:t>
            </a:r>
            <a:r>
              <a:rPr lang="fr-FR" sz="1400" dirty="0" err="1"/>
              <a:t>words</a:t>
            </a:r>
            <a:r>
              <a:rPr lang="fr-FR" sz="1400" dirty="0"/>
              <a:t> </a:t>
            </a:r>
          </a:p>
        </p:txBody>
      </p:sp>
      <p:pic>
        <p:nvPicPr>
          <p:cNvPr id="16" name="Image 15">
            <a:extLst>
              <a:ext uri="{FF2B5EF4-FFF2-40B4-BE49-F238E27FC236}">
                <a16:creationId xmlns:a16="http://schemas.microsoft.com/office/drawing/2014/main" id="{B06FEB83-86B4-4F38-9AD9-41A0C71CABDA}"/>
              </a:ext>
            </a:extLst>
          </p:cNvPr>
          <p:cNvPicPr>
            <a:picLocks noChangeAspect="1"/>
          </p:cNvPicPr>
          <p:nvPr/>
        </p:nvPicPr>
        <p:blipFill>
          <a:blip r:embed="rId5"/>
          <a:stretch>
            <a:fillRect/>
          </a:stretch>
        </p:blipFill>
        <p:spPr>
          <a:xfrm>
            <a:off x="4572000" y="3256923"/>
            <a:ext cx="7317844" cy="361905"/>
          </a:xfrm>
          <a:prstGeom prst="rect">
            <a:avLst/>
          </a:prstGeom>
        </p:spPr>
      </p:pic>
      <p:sp>
        <p:nvSpPr>
          <p:cNvPr id="17" name="ZoneTexte 16">
            <a:extLst>
              <a:ext uri="{FF2B5EF4-FFF2-40B4-BE49-F238E27FC236}">
                <a16:creationId xmlns:a16="http://schemas.microsoft.com/office/drawing/2014/main" id="{6BA16297-E9A6-4607-8A7A-FDFD156E936C}"/>
              </a:ext>
            </a:extLst>
          </p:cNvPr>
          <p:cNvSpPr txBox="1"/>
          <p:nvPr/>
        </p:nvSpPr>
        <p:spPr>
          <a:xfrm>
            <a:off x="7637089" y="2837855"/>
            <a:ext cx="3179036" cy="307777"/>
          </a:xfrm>
          <a:prstGeom prst="rect">
            <a:avLst/>
          </a:prstGeom>
          <a:noFill/>
        </p:spPr>
        <p:txBody>
          <a:bodyPr wrap="square" rtlCol="0">
            <a:spAutoFit/>
          </a:bodyPr>
          <a:lstStyle/>
          <a:p>
            <a:r>
              <a:rPr lang="fr-FR" sz="1400" dirty="0"/>
              <a:t>4- Lemmatisation</a:t>
            </a:r>
          </a:p>
        </p:txBody>
      </p:sp>
      <p:pic>
        <p:nvPicPr>
          <p:cNvPr id="19" name="Image 18">
            <a:extLst>
              <a:ext uri="{FF2B5EF4-FFF2-40B4-BE49-F238E27FC236}">
                <a16:creationId xmlns:a16="http://schemas.microsoft.com/office/drawing/2014/main" id="{2E5C67B7-118B-428F-A683-3138950DD0FB}"/>
              </a:ext>
            </a:extLst>
          </p:cNvPr>
          <p:cNvPicPr>
            <a:picLocks noChangeAspect="1"/>
          </p:cNvPicPr>
          <p:nvPr/>
        </p:nvPicPr>
        <p:blipFill>
          <a:blip r:embed="rId6"/>
          <a:stretch>
            <a:fillRect/>
          </a:stretch>
        </p:blipFill>
        <p:spPr>
          <a:xfrm>
            <a:off x="4572000" y="4157612"/>
            <a:ext cx="7317844" cy="361905"/>
          </a:xfrm>
          <a:prstGeom prst="rect">
            <a:avLst/>
          </a:prstGeom>
        </p:spPr>
      </p:pic>
      <p:sp>
        <p:nvSpPr>
          <p:cNvPr id="20" name="ZoneTexte 19">
            <a:extLst>
              <a:ext uri="{FF2B5EF4-FFF2-40B4-BE49-F238E27FC236}">
                <a16:creationId xmlns:a16="http://schemas.microsoft.com/office/drawing/2014/main" id="{41B2A89A-822F-40BD-8CA7-E4D45D10D1E8}"/>
              </a:ext>
            </a:extLst>
          </p:cNvPr>
          <p:cNvSpPr txBox="1"/>
          <p:nvPr/>
        </p:nvSpPr>
        <p:spPr>
          <a:xfrm>
            <a:off x="7685518" y="3744398"/>
            <a:ext cx="3179036" cy="307777"/>
          </a:xfrm>
          <a:prstGeom prst="rect">
            <a:avLst/>
          </a:prstGeom>
          <a:noFill/>
        </p:spPr>
        <p:txBody>
          <a:bodyPr wrap="square" rtlCol="0">
            <a:spAutoFit/>
          </a:bodyPr>
          <a:lstStyle/>
          <a:p>
            <a:r>
              <a:rPr lang="fr-FR" sz="1400" dirty="0"/>
              <a:t>5- </a:t>
            </a:r>
            <a:r>
              <a:rPr lang="fr-FR" sz="1400" dirty="0" err="1"/>
              <a:t>Stemming</a:t>
            </a:r>
            <a:endParaRPr lang="fr-FR" sz="1400" dirty="0"/>
          </a:p>
        </p:txBody>
      </p:sp>
      <p:pic>
        <p:nvPicPr>
          <p:cNvPr id="22" name="Image 21">
            <a:extLst>
              <a:ext uri="{FF2B5EF4-FFF2-40B4-BE49-F238E27FC236}">
                <a16:creationId xmlns:a16="http://schemas.microsoft.com/office/drawing/2014/main" id="{BF8E2CB6-A1C6-45D4-BC87-37743217DCEF}"/>
              </a:ext>
            </a:extLst>
          </p:cNvPr>
          <p:cNvPicPr>
            <a:picLocks noChangeAspect="1"/>
          </p:cNvPicPr>
          <p:nvPr/>
        </p:nvPicPr>
        <p:blipFill>
          <a:blip r:embed="rId7"/>
          <a:stretch>
            <a:fillRect/>
          </a:stretch>
        </p:blipFill>
        <p:spPr>
          <a:xfrm>
            <a:off x="5797492" y="5003077"/>
            <a:ext cx="5448780" cy="1476063"/>
          </a:xfrm>
          <a:prstGeom prst="rect">
            <a:avLst/>
          </a:prstGeom>
        </p:spPr>
      </p:pic>
      <p:sp>
        <p:nvSpPr>
          <p:cNvPr id="23" name="ZoneTexte 22">
            <a:extLst>
              <a:ext uri="{FF2B5EF4-FFF2-40B4-BE49-F238E27FC236}">
                <a16:creationId xmlns:a16="http://schemas.microsoft.com/office/drawing/2014/main" id="{915304E7-D6AB-4718-BC34-DC957634F741}"/>
              </a:ext>
            </a:extLst>
          </p:cNvPr>
          <p:cNvSpPr txBox="1"/>
          <p:nvPr/>
        </p:nvSpPr>
        <p:spPr>
          <a:xfrm>
            <a:off x="7637089" y="4650943"/>
            <a:ext cx="3179036" cy="307777"/>
          </a:xfrm>
          <a:prstGeom prst="rect">
            <a:avLst/>
          </a:prstGeom>
          <a:noFill/>
        </p:spPr>
        <p:txBody>
          <a:bodyPr wrap="square" rtlCol="0">
            <a:spAutoFit/>
          </a:bodyPr>
          <a:lstStyle/>
          <a:p>
            <a:r>
              <a:rPr lang="fr-FR" sz="1400" dirty="0"/>
              <a:t>6- Bag of </a:t>
            </a:r>
            <a:r>
              <a:rPr lang="fr-FR" sz="1400" dirty="0" err="1"/>
              <a:t>words</a:t>
            </a:r>
            <a:endParaRPr lang="fr-FR" sz="1400" dirty="0"/>
          </a:p>
        </p:txBody>
      </p:sp>
    </p:spTree>
    <p:extLst>
      <p:ext uri="{BB962C8B-B14F-4D97-AF65-F5344CB8AC3E}">
        <p14:creationId xmlns:p14="http://schemas.microsoft.com/office/powerpoint/2010/main" val="2194870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EE76D-942F-489D-8E64-6BFFA528F2B9}"/>
              </a:ext>
            </a:extLst>
          </p:cNvPr>
          <p:cNvSpPr>
            <a:spLocks noGrp="1"/>
          </p:cNvSpPr>
          <p:nvPr>
            <p:ph type="title"/>
          </p:nvPr>
        </p:nvSpPr>
        <p:spPr/>
        <p:txBody>
          <a:bodyPr>
            <a:normAutofit fontScale="90000"/>
          </a:bodyPr>
          <a:lstStyle/>
          <a:p>
            <a:r>
              <a:rPr lang="fr-FR" sz="2000" b="1" dirty="0">
                <a:solidFill>
                  <a:schemeClr val="tx1"/>
                </a:solidFill>
                <a:latin typeface="+mn-lt"/>
                <a:ea typeface="+mn-ea"/>
                <a:cs typeface="+mn-cs"/>
              </a:rPr>
              <a:t>Prétraitement d’image: récupération des images et traitement de forme</a:t>
            </a:r>
          </a:p>
        </p:txBody>
      </p:sp>
      <p:sp>
        <p:nvSpPr>
          <p:cNvPr id="4" name="ZoneTexte 3">
            <a:extLst>
              <a:ext uri="{FF2B5EF4-FFF2-40B4-BE49-F238E27FC236}">
                <a16:creationId xmlns:a16="http://schemas.microsoft.com/office/drawing/2014/main" id="{A90C18B5-954C-4BE6-B5FE-DD3EA7AFF0CE}"/>
              </a:ext>
            </a:extLst>
          </p:cNvPr>
          <p:cNvSpPr txBox="1"/>
          <p:nvPr/>
        </p:nvSpPr>
        <p:spPr>
          <a:xfrm>
            <a:off x="9966121" y="6479140"/>
            <a:ext cx="3456264" cy="369332"/>
          </a:xfrm>
          <a:prstGeom prst="rect">
            <a:avLst/>
          </a:prstGeom>
          <a:noFill/>
        </p:spPr>
        <p:txBody>
          <a:bodyPr wrap="square" rtlCol="0">
            <a:spAutoFit/>
          </a:bodyPr>
          <a:lstStyle/>
          <a:p>
            <a:r>
              <a:rPr lang="fr-FR" dirty="0"/>
              <a:t>Teycir Ben </a:t>
            </a:r>
            <a:r>
              <a:rPr lang="fr-FR" dirty="0" err="1"/>
              <a:t>Soltane</a:t>
            </a:r>
            <a:r>
              <a:rPr lang="fr-FR" dirty="0"/>
              <a:t> </a:t>
            </a:r>
          </a:p>
        </p:txBody>
      </p:sp>
      <p:pic>
        <p:nvPicPr>
          <p:cNvPr id="5" name="Image 4">
            <a:extLst>
              <a:ext uri="{FF2B5EF4-FFF2-40B4-BE49-F238E27FC236}">
                <a16:creationId xmlns:a16="http://schemas.microsoft.com/office/drawing/2014/main" id="{E20B9FD2-2276-4E16-AC20-4EE97720C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6511425"/>
            <a:ext cx="2133333" cy="304762"/>
          </a:xfrm>
          <a:prstGeom prst="rect">
            <a:avLst/>
          </a:prstGeom>
        </p:spPr>
      </p:pic>
      <p:pic>
        <p:nvPicPr>
          <p:cNvPr id="8" name="Image 7">
            <a:extLst>
              <a:ext uri="{FF2B5EF4-FFF2-40B4-BE49-F238E27FC236}">
                <a16:creationId xmlns:a16="http://schemas.microsoft.com/office/drawing/2014/main" id="{86526DCF-13B4-4C58-A64B-D120EB687DC6}"/>
              </a:ext>
            </a:extLst>
          </p:cNvPr>
          <p:cNvPicPr>
            <a:picLocks noChangeAspect="1"/>
          </p:cNvPicPr>
          <p:nvPr/>
        </p:nvPicPr>
        <p:blipFill>
          <a:blip r:embed="rId3"/>
          <a:stretch>
            <a:fillRect/>
          </a:stretch>
        </p:blipFill>
        <p:spPr>
          <a:xfrm>
            <a:off x="5845432" y="1871529"/>
            <a:ext cx="5848821" cy="4484374"/>
          </a:xfrm>
          <a:prstGeom prst="rect">
            <a:avLst/>
          </a:prstGeom>
        </p:spPr>
      </p:pic>
      <p:sp>
        <p:nvSpPr>
          <p:cNvPr id="32" name="ZoneTexte 31">
            <a:extLst>
              <a:ext uri="{FF2B5EF4-FFF2-40B4-BE49-F238E27FC236}">
                <a16:creationId xmlns:a16="http://schemas.microsoft.com/office/drawing/2014/main" id="{1D13E56E-E1A8-46A5-AB62-08692AB622C5}"/>
              </a:ext>
            </a:extLst>
          </p:cNvPr>
          <p:cNvSpPr txBox="1"/>
          <p:nvPr/>
        </p:nvSpPr>
        <p:spPr>
          <a:xfrm>
            <a:off x="717846" y="1418602"/>
            <a:ext cx="11177900" cy="369332"/>
          </a:xfrm>
          <a:prstGeom prst="rect">
            <a:avLst/>
          </a:prstGeom>
          <a:noFill/>
        </p:spPr>
        <p:txBody>
          <a:bodyPr wrap="square" rtlCol="0">
            <a:spAutoFit/>
          </a:bodyPr>
          <a:lstStyle/>
          <a:p>
            <a:r>
              <a:rPr lang="fr-FR" dirty="0"/>
              <a:t>Traitement RGB (couleur), suppression du bruit, traitement de taille, traitement de contraste et brillance </a:t>
            </a:r>
          </a:p>
        </p:txBody>
      </p:sp>
      <p:pic>
        <p:nvPicPr>
          <p:cNvPr id="6" name="Image 5">
            <a:extLst>
              <a:ext uri="{FF2B5EF4-FFF2-40B4-BE49-F238E27FC236}">
                <a16:creationId xmlns:a16="http://schemas.microsoft.com/office/drawing/2014/main" id="{EB21FB21-7199-4B4C-A633-6C54FBF0D09D}"/>
              </a:ext>
            </a:extLst>
          </p:cNvPr>
          <p:cNvPicPr>
            <a:picLocks noChangeAspect="1"/>
          </p:cNvPicPr>
          <p:nvPr/>
        </p:nvPicPr>
        <p:blipFill>
          <a:blip r:embed="rId4"/>
          <a:stretch>
            <a:fillRect/>
          </a:stretch>
        </p:blipFill>
        <p:spPr>
          <a:xfrm>
            <a:off x="228956" y="1871529"/>
            <a:ext cx="5419813" cy="4484374"/>
          </a:xfrm>
          <a:prstGeom prst="rect">
            <a:avLst/>
          </a:prstGeom>
        </p:spPr>
      </p:pic>
    </p:spTree>
    <p:extLst>
      <p:ext uri="{BB962C8B-B14F-4D97-AF65-F5344CB8AC3E}">
        <p14:creationId xmlns:p14="http://schemas.microsoft.com/office/powerpoint/2010/main" val="311783136"/>
      </p:ext>
    </p:extLst>
  </p:cSld>
  <p:clrMapOvr>
    <a:masterClrMapping/>
  </p:clrMapOvr>
</p:sld>
</file>

<file path=ppt/theme/theme1.xml><?xml version="1.0" encoding="utf-8"?>
<a:theme xmlns:a="http://schemas.openxmlformats.org/drawingml/2006/main" name="DocBienvenu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715139_TF10001108" id="{0F4DAE25-207A-47CE-9E2B-3598C2DA80C7}" vid="{5BACCDA3-61AD-4862-913E-13CB4EF92D9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E8C63A-4744-4DE4-BB49-0FF0B5375C60}">
  <ds:schemaRefs>
    <ds:schemaRef ds:uri="http://schemas.microsoft.com/sharepoint/v3/contenttype/forms"/>
  </ds:schemaRefs>
</ds:datastoreItem>
</file>

<file path=customXml/itemProps3.xml><?xml version="1.0" encoding="utf-8"?>
<ds:datastoreItem xmlns:ds="http://schemas.openxmlformats.org/officeDocument/2006/customXml" ds:itemID="{950072C5-DDE0-4258-BA7A-4D4B80DFA63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{E70BD18E-8B22-4DDE-ACC0-99BBCF5A2524}tf10001108_win32</Template>
  <TotalTime>11180</TotalTime>
  <Words>1129</Words>
  <Application>Microsoft Office PowerPoint</Application>
  <PresentationFormat>Grand écran</PresentationFormat>
  <Paragraphs>189</Paragraphs>
  <Slides>24</Slides>
  <Notes>7</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24</vt:i4>
      </vt:variant>
    </vt:vector>
  </HeadingPairs>
  <TitlesOfParts>
    <vt:vector size="29" baseType="lpstr">
      <vt:lpstr>Arial</vt:lpstr>
      <vt:lpstr>Calibri</vt:lpstr>
      <vt:lpstr>Segoe UI</vt:lpstr>
      <vt:lpstr>Segoe UI Light</vt:lpstr>
      <vt:lpstr>DocBienvenue</vt:lpstr>
      <vt:lpstr>Présentation PowerPoint</vt:lpstr>
      <vt:lpstr>Présentation PowerPoint</vt:lpstr>
      <vt:lpstr>Présentation PowerPoint</vt:lpstr>
      <vt:lpstr>Partie 1 : Exploration des données </vt:lpstr>
      <vt:lpstr>Base de données: taux de complétion</vt:lpstr>
      <vt:lpstr>Base de données: catégories de produits</vt:lpstr>
      <vt:lpstr>Partie 2 : Preprocessing </vt:lpstr>
      <vt:lpstr>Prétraitement de texte</vt:lpstr>
      <vt:lpstr>Prétraitement d’image: récupération des images et traitement de forme</vt:lpstr>
      <vt:lpstr>Prétraitement d’image: extraction des features avec l’algorithme ORB</vt:lpstr>
      <vt:lpstr>Partie 3 : Modélisation et résultats </vt:lpstr>
      <vt:lpstr>Méthode de classification</vt:lpstr>
      <vt:lpstr>Texte: extraction des phrases les plus fréquentes et les topics</vt:lpstr>
      <vt:lpstr>Texte: nuage de mots et mots fréquents</vt:lpstr>
      <vt:lpstr>Texte: TSNE après réduction de features par ACP</vt:lpstr>
      <vt:lpstr>Texte : Produit vs cluster: nuages de mots</vt:lpstr>
      <vt:lpstr>Texte : catégorie de produit vs cluster: fréquence de mots pour la catégorie 6 ‘Beauty and personal care’ </vt:lpstr>
      <vt:lpstr>Texte : catégorie de produit vs cluster: fréquence de mots pour la catégorie 7 ‘Computers’ </vt:lpstr>
      <vt:lpstr>Image: TSNE après réduction de features par ACP</vt:lpstr>
      <vt:lpstr>Texte et image: somme des produits par cluster</vt:lpstr>
      <vt:lpstr>Texte et image: répartition de la catégorie des produits par cluster</vt:lpstr>
      <vt:lpstr>Evaluation des modèles</vt:lpstr>
      <vt:lpstr>Partie 4 : Conclusion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Teycir</dc:creator>
  <cp:keywords/>
  <cp:lastModifiedBy>Teycir</cp:lastModifiedBy>
  <cp:revision>106</cp:revision>
  <dcterms:created xsi:type="dcterms:W3CDTF">2021-07-14T10:49:58Z</dcterms:created>
  <dcterms:modified xsi:type="dcterms:W3CDTF">2021-12-24T20:36:31Z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